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02" r:id="rId4"/>
  </p:sldMasterIdLst>
  <p:notesMasterIdLst>
    <p:notesMasterId r:id="rId62"/>
  </p:notesMasterIdLst>
  <p:handoutMasterIdLst>
    <p:handoutMasterId r:id="rId63"/>
  </p:handoutMasterIdLst>
  <p:sldIdLst>
    <p:sldId id="256" r:id="rId5"/>
    <p:sldId id="342" r:id="rId6"/>
    <p:sldId id="257" r:id="rId7"/>
    <p:sldId id="258" r:id="rId8"/>
    <p:sldId id="259" r:id="rId9"/>
    <p:sldId id="260" r:id="rId10"/>
    <p:sldId id="261"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33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336" r:id="rId41"/>
    <p:sldId id="343" r:id="rId42"/>
    <p:sldId id="344" r:id="rId43"/>
    <p:sldId id="345"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Lst>
  <p:sldSz cx="12188825" cy="6858000"/>
  <p:notesSz cx="6858000" cy="9144000"/>
  <p:defaultTex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95">
          <p15:clr>
            <a:srgbClr val="A4A3A4"/>
          </p15:clr>
        </p15:guide>
        <p15:guide id="4" pos="758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BC"/>
    <a:srgbClr val="00188F"/>
    <a:srgbClr val="68217A"/>
    <a:srgbClr val="0072C6"/>
    <a:srgbClr val="000000"/>
    <a:srgbClr val="DC3C00"/>
    <a:srgbClr val="969696"/>
    <a:srgbClr val="7FBA00"/>
    <a:srgbClr val="50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63446" autoAdjust="0"/>
  </p:normalViewPr>
  <p:slideViewPr>
    <p:cSldViewPr snapToGrid="0" snapToObjects="1" showGuides="1">
      <p:cViewPr varScale="1">
        <p:scale>
          <a:sx n="70" d="100"/>
          <a:sy n="70" d="100"/>
        </p:scale>
        <p:origin x="1245" y="54"/>
      </p:cViewPr>
      <p:guideLst>
        <p:guide orient="horz" pos="2160"/>
        <p:guide pos="3839"/>
        <p:guide pos="95"/>
        <p:guide pos="758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0" d="100"/>
          <a:sy n="120" d="100"/>
        </p:scale>
        <p:origin x="147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MTC Azure Infrastructure Workshop</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Copyright 2016 Microsoft. Do not distribute.</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B3B5BF-9571-4DD3-9F54-EA710EA0BDFF}" type="slidenum">
              <a:rPr lang="en-US" smtClean="0"/>
              <a:t>‹#›</a:t>
            </a:fld>
            <a:endParaRPr lang="en-US"/>
          </a:p>
        </p:txBody>
      </p:sp>
    </p:spTree>
    <p:extLst>
      <p:ext uri="{BB962C8B-B14F-4D97-AF65-F5344CB8AC3E}">
        <p14:creationId xmlns:p14="http://schemas.microsoft.com/office/powerpoint/2010/main" val="4122218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9"/>
          <p:cNvSpPr>
            <a:spLocks noGrp="1" noChangeArrowheads="1"/>
          </p:cNvSpPr>
          <p:nvPr>
            <p:ph type="body" sz="quarter" idx="3"/>
          </p:nvPr>
        </p:nvSpPr>
        <p:spPr bwMode="auto">
          <a:xfrm>
            <a:off x="196260" y="2348286"/>
            <a:ext cx="6506122" cy="6469501"/>
          </a:xfrm>
          <a:prstGeom prst="rect">
            <a:avLst/>
          </a:prstGeom>
          <a:noFill/>
          <a:ln w="9525">
            <a:noFill/>
            <a:miter lim="800000"/>
            <a:headEnd/>
            <a:tailEnd/>
          </a:ln>
          <a:effectLst/>
        </p:spPr>
        <p:txBody>
          <a:bodyPr vert="horz" wrap="square" lIns="95096" tIns="47549" rIns="95096" bIns="4754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12"/>
          <p:cNvSpPr txBox="1">
            <a:spLocks noChangeArrowheads="1"/>
          </p:cNvSpPr>
          <p:nvPr/>
        </p:nvSpPr>
        <p:spPr bwMode="auto">
          <a:xfrm>
            <a:off x="123103" y="2029902"/>
            <a:ext cx="2604400" cy="278901"/>
          </a:xfrm>
          <a:prstGeom prst="rect">
            <a:avLst/>
          </a:prstGeom>
          <a:noFill/>
          <a:ln w="9525" algn="ctr">
            <a:noFill/>
            <a:miter lim="800000"/>
            <a:headEnd/>
            <a:tailEnd/>
          </a:ln>
          <a:effectLst/>
        </p:spPr>
        <p:txBody>
          <a:bodyPr lIns="93324" tIns="46662" rIns="93324" bIns="46662">
            <a:spAutoFit/>
          </a:bodyPr>
          <a:lstStyle/>
          <a:p>
            <a:pPr algn="l" eaLnBrk="0" hangingPunct="0">
              <a:spcBef>
                <a:spcPct val="50000"/>
              </a:spcBef>
              <a:defRPr/>
            </a:pPr>
            <a:r>
              <a:rPr lang="en-US" sz="1200" dirty="0">
                <a:effectLst/>
                <a:latin typeface="Segoe UI Light" pitchFamily="34" charset="0"/>
              </a:rPr>
              <a:t>Slide Notes:</a:t>
            </a:r>
          </a:p>
        </p:txBody>
      </p:sp>
      <p:sp>
        <p:nvSpPr>
          <p:cNvPr id="10" name="Line 13"/>
          <p:cNvSpPr>
            <a:spLocks noChangeShapeType="1"/>
          </p:cNvSpPr>
          <p:nvPr/>
        </p:nvSpPr>
        <p:spPr bwMode="auto">
          <a:xfrm>
            <a:off x="202763" y="2269093"/>
            <a:ext cx="6530508" cy="0"/>
          </a:xfrm>
          <a:prstGeom prst="line">
            <a:avLst/>
          </a:prstGeom>
          <a:noFill/>
          <a:ln w="9525">
            <a:solidFill>
              <a:schemeClr val="accent6"/>
            </a:solidFill>
            <a:round/>
            <a:headEnd/>
            <a:tailEnd/>
          </a:ln>
          <a:effectLst/>
        </p:spPr>
        <p:txBody>
          <a:bodyPr wrap="none" lIns="93324" tIns="46662" rIns="93324" bIns="46662">
            <a:spAutoFit/>
          </a:bodyPr>
          <a:lstStyle/>
          <a:p>
            <a:pPr>
              <a:defRPr/>
            </a:pPr>
            <a:endParaRPr lang="en-US" dirty="0">
              <a:latin typeface="Arial" pitchFamily="34" charset="0"/>
            </a:endParaRPr>
          </a:p>
        </p:txBody>
      </p:sp>
      <p:sp>
        <p:nvSpPr>
          <p:cNvPr id="11" name="Text Box 14"/>
          <p:cNvSpPr txBox="1">
            <a:spLocks noChangeArrowheads="1"/>
          </p:cNvSpPr>
          <p:nvPr/>
        </p:nvSpPr>
        <p:spPr bwMode="auto">
          <a:xfrm>
            <a:off x="124728" y="849673"/>
            <a:ext cx="3185955" cy="402012"/>
          </a:xfrm>
          <a:prstGeom prst="rect">
            <a:avLst/>
          </a:prstGeom>
          <a:noFill/>
          <a:ln w="9525" algn="ctr">
            <a:noFill/>
            <a:miter lim="800000"/>
            <a:headEnd/>
            <a:tailEnd/>
          </a:ln>
          <a:effectLst/>
        </p:spPr>
        <p:txBody>
          <a:bodyPr wrap="square" lIns="93324" tIns="46662" rIns="93324" bIns="46662">
            <a:spAutoFit/>
          </a:bodyPr>
          <a:lstStyle/>
          <a:p>
            <a:pPr algn="l" eaLnBrk="0" hangingPunct="0">
              <a:spcBef>
                <a:spcPts val="0"/>
              </a:spcBef>
              <a:defRPr/>
            </a:pPr>
            <a:r>
              <a:rPr lang="en-US" sz="2000" b="0" i="0" dirty="0">
                <a:solidFill>
                  <a:schemeClr val="tx1"/>
                </a:solidFill>
                <a:effectLst/>
                <a:latin typeface="Segoe UI Light" pitchFamily="34" charset="0"/>
                <a:cs typeface="Arial" pitchFamily="34" charset="0"/>
              </a:rPr>
              <a:t>Microsoft</a:t>
            </a:r>
            <a:r>
              <a:rPr lang="en-US" sz="2000" b="0" i="0" baseline="0" dirty="0">
                <a:solidFill>
                  <a:schemeClr val="tx1"/>
                </a:solidFill>
                <a:effectLst/>
                <a:latin typeface="Segoe UI Light" pitchFamily="34" charset="0"/>
                <a:cs typeface="Arial" pitchFamily="34" charset="0"/>
              </a:rPr>
              <a:t> in the Enterprise</a:t>
            </a:r>
            <a:endParaRPr lang="en-US" sz="2000" b="0" i="1" dirty="0">
              <a:solidFill>
                <a:schemeClr val="tx1"/>
              </a:solidFill>
              <a:effectLst/>
              <a:latin typeface="Segoe UI Light" pitchFamily="34" charset="0"/>
              <a:cs typeface="Arial" pitchFamily="34" charset="0"/>
            </a:endParaRPr>
          </a:p>
        </p:txBody>
      </p:sp>
      <p:sp>
        <p:nvSpPr>
          <p:cNvPr id="12" name="Slide Number Placeholder 14"/>
          <p:cNvSpPr>
            <a:spLocks noGrp="1"/>
          </p:cNvSpPr>
          <p:nvPr>
            <p:ph type="sldNum" sz="quarter" idx="5"/>
          </p:nvPr>
        </p:nvSpPr>
        <p:spPr>
          <a:xfrm>
            <a:off x="6260187" y="8900371"/>
            <a:ext cx="466581" cy="254385"/>
          </a:xfrm>
          <a:prstGeom prst="rect">
            <a:avLst/>
          </a:prstGeom>
        </p:spPr>
        <p:txBody>
          <a:bodyPr vert="horz" lIns="93324" tIns="46662" rIns="93324" bIns="46662" rtlCol="0" anchor="b"/>
          <a:lstStyle>
            <a:lvl1pPr algn="r">
              <a:defRPr sz="1000">
                <a:latin typeface="Segoe UI Light" pitchFamily="34" charset="0"/>
                <a:cs typeface="Arial" pitchFamily="34" charset="0"/>
              </a:defRPr>
            </a:lvl1pPr>
          </a:lstStyle>
          <a:p>
            <a:fld id="{A5B258F2-B2E5-4175-B339-81AEE5988F5F}" type="slidenum">
              <a:rPr lang="en-US" smtClean="0"/>
              <a:pPr/>
              <a:t>‹#›</a:t>
            </a:fld>
            <a:endParaRPr lang="en-US" dirty="0"/>
          </a:p>
        </p:txBody>
      </p:sp>
      <p:sp>
        <p:nvSpPr>
          <p:cNvPr id="13" name="TextBox 12"/>
          <p:cNvSpPr txBox="1"/>
          <p:nvPr/>
        </p:nvSpPr>
        <p:spPr>
          <a:xfrm>
            <a:off x="101968" y="8933563"/>
            <a:ext cx="5698300" cy="188000"/>
          </a:xfrm>
          <a:prstGeom prst="rect">
            <a:avLst/>
          </a:prstGeom>
          <a:noFill/>
        </p:spPr>
        <p:txBody>
          <a:bodyPr wrap="none" lIns="93324" tIns="46662" rIns="93324" bIns="46662" rtlCol="0">
            <a:spAutoFit/>
          </a:bodyPr>
          <a:lstStyle/>
          <a:p>
            <a:pPr marL="0" marR="0" indent="0" algn="l" defTabSz="466618" rtl="0" eaLnBrk="1" fontAlgn="auto" latinLnBrk="0" hangingPunct="1">
              <a:lnSpc>
                <a:spcPct val="100000"/>
              </a:lnSpc>
              <a:spcBef>
                <a:spcPts val="0"/>
              </a:spcBef>
              <a:spcAft>
                <a:spcPts val="0"/>
              </a:spcAft>
              <a:buClrTx/>
              <a:buSzTx/>
              <a:buFontTx/>
              <a:buNone/>
              <a:tabLst/>
              <a:defRPr/>
            </a:pPr>
            <a:r>
              <a:rPr lang="en-NZ" sz="600" dirty="0">
                <a:latin typeface="Segoe UI Light" pitchFamily="34" charset="0"/>
                <a:cs typeface="Arial" pitchFamily="34" charset="0"/>
              </a:rPr>
              <a:t>© 2012 Microsoft Corporation. This presentation is for informational purposes only. MICROSOFT MAKES NO WARRANTIES, EXPRESS OR IMPLIED, IN THIS SUMMARY. </a:t>
            </a:r>
            <a:endParaRPr lang="en-US" sz="600" dirty="0">
              <a:solidFill>
                <a:srgbClr val="000000"/>
              </a:solidFill>
              <a:latin typeface="Segoe UI Light" pitchFamily="34" charset="0"/>
              <a:cs typeface="Arial" pitchFamily="34" charset="0"/>
            </a:endParaRPr>
          </a:p>
        </p:txBody>
      </p:sp>
      <p:sp>
        <p:nvSpPr>
          <p:cNvPr id="14" name="Slide Image Placeholder 15"/>
          <p:cNvSpPr>
            <a:spLocks noGrp="1" noRot="1" noChangeAspect="1"/>
          </p:cNvSpPr>
          <p:nvPr>
            <p:ph type="sldImg" idx="2"/>
          </p:nvPr>
        </p:nvSpPr>
        <p:spPr>
          <a:xfrm>
            <a:off x="3479800" y="233363"/>
            <a:ext cx="3243263" cy="1825625"/>
          </a:xfrm>
          <a:prstGeom prst="rect">
            <a:avLst/>
          </a:prstGeom>
          <a:noFill/>
          <a:ln w="12700">
            <a:solidFill>
              <a:schemeClr val="accent6"/>
            </a:solidFill>
          </a:ln>
        </p:spPr>
        <p:txBody>
          <a:bodyPr vert="horz" lIns="93324" tIns="46662" rIns="93324" bIns="46662" rtlCol="0" anchor="ctr"/>
          <a:lstStyle/>
          <a:p>
            <a:endParaRPr lang="en-US" dirty="0"/>
          </a:p>
        </p:txBody>
      </p:sp>
    </p:spTree>
    <p:extLst>
      <p:ext uri="{BB962C8B-B14F-4D97-AF65-F5344CB8AC3E}">
        <p14:creationId xmlns:p14="http://schemas.microsoft.com/office/powerpoint/2010/main" val="839440964"/>
      </p:ext>
    </p:extLst>
  </p:cSld>
  <p:clrMap bg1="lt1" tx1="dk1" bg2="lt2" tx2="dk2" accent1="accent1" accent2="accent2" accent3="accent3" accent4="accent4" accent5="accent5" accent6="accent6" hlink="hlink" folHlink="folHlink"/>
  <p:notesStyle>
    <a:lvl1pPr marL="0" algn="l" defTabSz="761787" rtl="0" eaLnBrk="1" latinLnBrk="0" hangingPunct="1">
      <a:defRPr sz="700" kern="1200">
        <a:solidFill>
          <a:schemeClr val="tx1"/>
        </a:solidFill>
        <a:latin typeface="Arial" pitchFamily="34" charset="0"/>
        <a:ea typeface="+mn-ea"/>
        <a:cs typeface="Arial" pitchFamily="34" charset="0"/>
      </a:defRPr>
    </a:lvl1pPr>
    <a:lvl2pPr marL="380893" algn="l" defTabSz="761787" rtl="0" eaLnBrk="1" latinLnBrk="0" hangingPunct="1">
      <a:defRPr sz="700" kern="1200">
        <a:solidFill>
          <a:schemeClr val="tx1"/>
        </a:solidFill>
        <a:latin typeface="Arial" pitchFamily="34" charset="0"/>
        <a:ea typeface="+mn-ea"/>
        <a:cs typeface="Arial" pitchFamily="34" charset="0"/>
      </a:defRPr>
    </a:lvl2pPr>
    <a:lvl3pPr marL="761787" algn="l" defTabSz="761787" rtl="0" eaLnBrk="1" latinLnBrk="0" hangingPunct="1">
      <a:defRPr sz="700" kern="1200">
        <a:solidFill>
          <a:schemeClr val="tx1"/>
        </a:solidFill>
        <a:latin typeface="Arial" pitchFamily="34" charset="0"/>
        <a:ea typeface="+mn-ea"/>
        <a:cs typeface="Arial" pitchFamily="34" charset="0"/>
      </a:defRPr>
    </a:lvl3pPr>
    <a:lvl4pPr marL="1142680" algn="l" defTabSz="761787" rtl="0" eaLnBrk="1" latinLnBrk="0" hangingPunct="1">
      <a:defRPr sz="700" kern="1200">
        <a:solidFill>
          <a:schemeClr val="tx1"/>
        </a:solidFill>
        <a:latin typeface="Arial" pitchFamily="34" charset="0"/>
        <a:ea typeface="+mn-ea"/>
        <a:cs typeface="Arial" pitchFamily="34" charset="0"/>
      </a:defRPr>
    </a:lvl4pPr>
    <a:lvl5pPr marL="1523573" algn="l" defTabSz="761787" rtl="0" eaLnBrk="1" latinLnBrk="0" hangingPunct="1">
      <a:defRPr sz="700" kern="1200">
        <a:solidFill>
          <a:schemeClr val="tx1"/>
        </a:solidFill>
        <a:latin typeface="Arial" pitchFamily="34" charset="0"/>
        <a:ea typeface="+mn-ea"/>
        <a:cs typeface="Arial" pitchFamily="34" charset="0"/>
      </a:defRPr>
    </a:lvl5pPr>
    <a:lvl6pPr marL="1904467" algn="l" defTabSz="761787" rtl="0" eaLnBrk="1" latinLnBrk="0" hangingPunct="1">
      <a:defRPr sz="1000" kern="1200">
        <a:solidFill>
          <a:schemeClr val="tx1"/>
        </a:solidFill>
        <a:latin typeface="+mn-lt"/>
        <a:ea typeface="+mn-ea"/>
        <a:cs typeface="+mn-cs"/>
      </a:defRPr>
    </a:lvl6pPr>
    <a:lvl7pPr marL="2285360" algn="l" defTabSz="761787" rtl="0" eaLnBrk="1" latinLnBrk="0" hangingPunct="1">
      <a:defRPr sz="1000" kern="1200">
        <a:solidFill>
          <a:schemeClr val="tx1"/>
        </a:solidFill>
        <a:latin typeface="+mn-lt"/>
        <a:ea typeface="+mn-ea"/>
        <a:cs typeface="+mn-cs"/>
      </a:defRPr>
    </a:lvl7pPr>
    <a:lvl8pPr marL="2666253" algn="l" defTabSz="761787" rtl="0" eaLnBrk="1" latinLnBrk="0" hangingPunct="1">
      <a:defRPr sz="1000" kern="1200">
        <a:solidFill>
          <a:schemeClr val="tx1"/>
        </a:solidFill>
        <a:latin typeface="+mn-lt"/>
        <a:ea typeface="+mn-ea"/>
        <a:cs typeface="+mn-cs"/>
      </a:defRPr>
    </a:lvl8pPr>
    <a:lvl9pPr marL="3047147" algn="l" defTabSz="76178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msdn.microsoft.com/en-US/library/azure/dn790290.aspx"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azure.microsoft.com/en-us/documentation/articles/virtual-machines-create-upload-vhd-windows-server/" TargetMode="External"/><Relationship Id="rId4" Type="http://schemas.openxmlformats.org/officeDocument/2006/relationships/hyperlink" Target="http://azure.microsoft.com/en-us/documentation/articles/virtual-machines-linux-create-upload-vhd/"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azure.microsoft.com/en-us/downloads/" TargetMode="External"/><Relationship Id="rId3" Type="http://schemas.openxmlformats.org/officeDocument/2006/relationships/hyperlink" Target="http://windowsitpro.com/azure/finding-images-azure-powershell" TargetMode="External"/><Relationship Id="rId7" Type="http://schemas.openxmlformats.org/officeDocument/2006/relationships/hyperlink" Target="http://windowsitpro.com/azure/get-latest-version-azure-powershell-1"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windowsitpro.com/azure/view-status-arm-vms-using-powershell" TargetMode="External"/><Relationship Id="rId5" Type="http://schemas.openxmlformats.org/officeDocument/2006/relationships/hyperlink" Target="http://windowsitpro.com/azure/azure-powershell-10-changes" TargetMode="External"/><Relationship Id="rId4" Type="http://schemas.openxmlformats.org/officeDocument/2006/relationships/hyperlink" Target="http://windowsitpro.com/azure/create-new-vm-using-azurerm-cmdlet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azure.microsoft.com/en-us/documentation/articles/virtual-machines-azurerm-versus-azuresm/" TargetMode="External"/><Relationship Id="rId5" Type="http://schemas.openxmlformats.org/officeDocument/2006/relationships/hyperlink" Target="https://azure.microsoft.com/en-us/documentation/articles/powershell-azure-resource-manager/" TargetMode="External"/><Relationship Id="rId4" Type="http://schemas.openxmlformats.org/officeDocument/2006/relationships/hyperlink" Target="http://azure.microsoft.com/en-us/documentation/template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igops.org/sosp/sosp11/current/2011-Cascais/11-calder-online.pdf"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igops.org/sosp/sosp11/current/2011-Cascais/11-calder.pptx"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azure.microsoft.com/en-us/documentation/articles/storage-monitor-storage-accoun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azure.microsoft.com/blog/2014/12/11/introducing-premium-storage-high-performance-storage-for-azure-virtual-machine-workloads/"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azure.microsoft.com/blog/2015/04/16/azure-premium-storage-now-generally-available-2/" TargetMode="External"/><Relationship Id="rId4" Type="http://schemas.openxmlformats.org/officeDocument/2006/relationships/hyperlink" Target="http://azure.microsoft.com/en-us/documentation/articles/storage-premium-storage-preview-portal/"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azure.microsoft.com/en-us/pricing/details/storag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blogs.msdn.com/b/jnak/archive/2010/01/11/walkthrough-windows-azure-blob-storage-nov-2009-and-later.aspx"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aka.ms/AzCopy" TargetMode="External"/><Relationship Id="rId4" Type="http://schemas.openxmlformats.org/officeDocument/2006/relationships/hyperlink" Target="http://mountvhdazurevm.codeplex.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http://windowsitpro.com/windows-10/new-windows-10-keyboard-shortcuts</a:t>
            </a:r>
          </a:p>
          <a:p>
            <a:endParaRPr lang="en-US" dirty="0"/>
          </a:p>
          <a:p>
            <a:r>
              <a:rPr lang="en-US" dirty="0"/>
              <a:t>WIN+CTRL+D: Create new virtual desktop</a:t>
            </a:r>
          </a:p>
          <a:p>
            <a:r>
              <a:rPr lang="en-US" dirty="0"/>
              <a:t>WIN+CTRL+F4: Close current virtual desktop; all applications will be moved to another virtual desktop</a:t>
            </a:r>
          </a:p>
          <a:p>
            <a:r>
              <a:rPr lang="en-US" dirty="0"/>
              <a:t>WIN+CTRL+LEFT or RIGHT: Switch virtual desktop</a:t>
            </a:r>
          </a:p>
          <a:p>
            <a:r>
              <a:rPr lang="en-US" dirty="0"/>
              <a:t>WIN+TAB:</a:t>
            </a:r>
            <a:r>
              <a:rPr lang="en-US" baseline="0" dirty="0"/>
              <a:t> view them all</a:t>
            </a:r>
            <a:endParaRPr lang="en-US" dirty="0"/>
          </a:p>
          <a:p>
            <a:endParaRPr lang="en-US" dirty="0"/>
          </a:p>
        </p:txBody>
      </p:sp>
      <p:sp>
        <p:nvSpPr>
          <p:cNvPr id="4" name="Slide Number Placeholder 3"/>
          <p:cNvSpPr>
            <a:spLocks noGrp="1"/>
          </p:cNvSpPr>
          <p:nvPr>
            <p:ph type="sldNum" sz="quarter" idx="10"/>
          </p:nvPr>
        </p:nvSpPr>
        <p:spPr/>
        <p:txBody>
          <a:bodyPr/>
          <a:lstStyle/>
          <a:p>
            <a:fld id="{A3668215-F9DC-468B-AAD1-3C611FE7081D}" type="slidenum">
              <a:rPr lang="en-US" smtClean="0"/>
              <a:t>1</a:t>
            </a:fld>
            <a:endParaRPr lang="en-US"/>
          </a:p>
        </p:txBody>
      </p:sp>
    </p:spTree>
    <p:extLst>
      <p:ext uri="{BB962C8B-B14F-4D97-AF65-F5344CB8AC3E}">
        <p14:creationId xmlns:p14="http://schemas.microsoft.com/office/powerpoint/2010/main" val="2557321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terms at http://azure.microsoft.com/en-us/offers/ms-azr-0049p/</a:t>
            </a:r>
          </a:p>
          <a:p>
            <a:endParaRPr lang="en-US" dirty="0"/>
          </a:p>
          <a:p>
            <a:r>
              <a:rPr lang="en-US" dirty="0"/>
              <a:t>12 month</a:t>
            </a:r>
            <a:r>
              <a:rPr lang="en-US" baseline="0" dirty="0"/>
              <a:t> pre-pay - </a:t>
            </a:r>
            <a:r>
              <a:rPr lang="en-US" sz="1200" kern="1200" dirty="0">
                <a:solidFill>
                  <a:schemeClr val="tx1"/>
                </a:solidFill>
                <a:latin typeface="+mn-lt"/>
                <a:ea typeface="+mn-ea"/>
                <a:cs typeface="+mn-cs"/>
              </a:rPr>
              <a:t>https://azure.microsoft.com/en-us/offers/ms-azr-0026p/ for 5%</a:t>
            </a:r>
            <a:r>
              <a:rPr lang="en-US" sz="1200" kern="1200" baseline="0" dirty="0">
                <a:solidFill>
                  <a:schemeClr val="tx1"/>
                </a:solidFill>
                <a:latin typeface="+mn-lt"/>
                <a:ea typeface="+mn-ea"/>
                <a:cs typeface="+mn-cs"/>
              </a:rPr>
              <a:t> discount on the pre-pay amount</a:t>
            </a:r>
            <a:endParaRPr lang="en-US" dirty="0"/>
          </a:p>
          <a:p>
            <a:endParaRPr lang="en-US" dirty="0"/>
          </a:p>
          <a:p>
            <a:r>
              <a:rPr lang="en-US" dirty="0"/>
              <a:t>Azure Direct EA Customer Onboarding </a:t>
            </a:r>
            <a:r>
              <a:rPr lang="en-US" dirty="0" smtClean="0"/>
              <a:t>Guide</a:t>
            </a:r>
          </a:p>
          <a:p>
            <a:endParaRPr lang="en-US" dirty="0" smtClean="0"/>
          </a:p>
          <a:p>
            <a:r>
              <a:rPr lang="en-US" dirty="0" smtClean="0"/>
              <a:t>Can put in notification threshold alerts at the department level but is not hard limit</a:t>
            </a:r>
            <a:endParaRPr lang="en-US" dirty="0"/>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2">
                    <a:alpha val="99000"/>
                  </a:schemeClr>
                </a:solidFill>
                <a:latin typeface="Segoe UI Semibold" pitchFamily="34" charset="0"/>
              </a:rPr>
              <a:t>Enterprise Administrator</a:t>
            </a:r>
            <a:r>
              <a:rPr lang="en-US" sz="1100" kern="0" dirty="0">
                <a:solidFill>
                  <a:schemeClr val="tx2">
                    <a:alpha val="99000"/>
                  </a:schemeClr>
                </a:solidFill>
                <a:latin typeface="Segoe UI Semibold" pitchFamily="34" charset="0"/>
              </a:rPr>
              <a:t/>
            </a:r>
            <a:br>
              <a:rPr lang="en-US" sz="1100" kern="0" dirty="0">
                <a:solidFill>
                  <a:schemeClr val="tx2">
                    <a:alpha val="99000"/>
                  </a:schemeClr>
                </a:solidFill>
                <a:latin typeface="Segoe UI Semibold" pitchFamily="34" charset="0"/>
              </a:rPr>
            </a:br>
            <a:r>
              <a:rPr lang="en-US" sz="1000" kern="0" dirty="0">
                <a:solidFill>
                  <a:schemeClr val="accent3">
                    <a:alpha val="99000"/>
                  </a:schemeClr>
                </a:solidFill>
              </a:rPr>
              <a:t>The Enterprise Administrator has the ability to add or associate Accounts to the Enrollment, can view usage data across all Accounts, can view the monetary commitment balance associated to the Enrollment with pricing data from the partner.  There is no limit to the number of Enterprise Administrators on an Enrollment.</a:t>
            </a:r>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2">
                    <a:alpha val="99000"/>
                  </a:schemeClr>
                </a:solidFill>
                <a:latin typeface="Segoe UI Semibold" pitchFamily="34" charset="0"/>
              </a:rPr>
              <a:t>Account Owner</a:t>
            </a:r>
            <a:r>
              <a:rPr lang="en-US" sz="1100" kern="0" dirty="0">
                <a:solidFill>
                  <a:schemeClr val="tx2">
                    <a:alpha val="99000"/>
                  </a:schemeClr>
                </a:solidFill>
                <a:latin typeface="Segoe UI Semibold" pitchFamily="34" charset="0"/>
              </a:rPr>
              <a:t/>
            </a:r>
            <a:br>
              <a:rPr lang="en-US" sz="1100" kern="0" dirty="0">
                <a:solidFill>
                  <a:schemeClr val="tx2">
                    <a:alpha val="99000"/>
                  </a:schemeClr>
                </a:solidFill>
                <a:latin typeface="Segoe UI Semibold" pitchFamily="34" charset="0"/>
              </a:rPr>
            </a:br>
            <a:r>
              <a:rPr lang="en-US" sz="1000" kern="0" dirty="0">
                <a:solidFill>
                  <a:schemeClr val="accent3">
                    <a:alpha val="99000"/>
                  </a:schemeClr>
                </a:solidFill>
              </a:rPr>
              <a:t>The Account Owner can add Subscriptions for their Account, update the Service Administrator and Co-Administrator for an individual  Subscription, view usage data for their Account, and view Account charges if the Enterprise Administrator has provided access.  The Account Owner will not have visibility of the monetary commitment balance unless they also have Enterprise Administrator rights.</a:t>
            </a:r>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2">
                    <a:alpha val="99000"/>
                  </a:schemeClr>
                </a:solidFill>
                <a:latin typeface="Segoe UI Semibold" pitchFamily="34" charset="0"/>
              </a:rPr>
              <a:t>Service Administrator</a:t>
            </a:r>
            <a:r>
              <a:rPr lang="en-US" sz="1100" kern="0" dirty="0">
                <a:solidFill>
                  <a:schemeClr val="tx2">
                    <a:alpha val="99000"/>
                  </a:schemeClr>
                </a:solidFill>
                <a:latin typeface="Segoe UI Semibold" pitchFamily="34" charset="0"/>
              </a:rPr>
              <a:t/>
            </a:r>
            <a:br>
              <a:rPr lang="en-US" sz="1100" kern="0" dirty="0">
                <a:solidFill>
                  <a:schemeClr val="tx2">
                    <a:alpha val="99000"/>
                  </a:schemeClr>
                </a:solidFill>
                <a:latin typeface="Segoe UI Semibold" pitchFamily="34" charset="0"/>
              </a:rPr>
            </a:br>
            <a:r>
              <a:rPr lang="en-US" sz="1000" kern="0" dirty="0">
                <a:solidFill>
                  <a:schemeClr val="accent3">
                    <a:alpha val="99000"/>
                  </a:schemeClr>
                </a:solidFill>
              </a:rPr>
              <a:t>The Service Administrator and up to nine Co-Administrators per Subscription have the ability to access and manage Subscriptions and development projects within the Azure Management Portal. The Service Administrator does not have access to the Enterprise Portal unless they also have one of the other two roles.</a:t>
            </a:r>
          </a:p>
          <a:p>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12</a:t>
            </a:fld>
            <a:endParaRPr lang="en-US"/>
          </a:p>
        </p:txBody>
      </p:sp>
    </p:spTree>
    <p:extLst>
      <p:ext uri="{BB962C8B-B14F-4D97-AF65-F5344CB8AC3E}">
        <p14:creationId xmlns:p14="http://schemas.microsoft.com/office/powerpoint/2010/main" val="3128863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only permission available is at the Subscription level so may need different subscriptions</a:t>
            </a:r>
            <a:r>
              <a:rPr lang="en-US" baseline="0" dirty="0"/>
              <a:t> to have different administration</a:t>
            </a:r>
          </a:p>
          <a:p>
            <a:endParaRPr lang="en-US" baseline="0" dirty="0"/>
          </a:p>
          <a:p>
            <a:endParaRPr lang="en-US" baseline="0" dirty="0"/>
          </a:p>
          <a:p>
            <a:r>
              <a:rPr lang="en-US" baseline="0" dirty="0"/>
              <a:t>This will be changing in the future with Role Based Access Control</a:t>
            </a:r>
          </a:p>
          <a:p>
            <a:endParaRPr lang="en-US" baseline="0" dirty="0"/>
          </a:p>
          <a:p>
            <a:endParaRPr lang="en-US" baseline="0" dirty="0"/>
          </a:p>
          <a:p>
            <a:r>
              <a:rPr lang="en-US" baseline="0" dirty="0"/>
              <a:t>I might think about creating different subscriptions for billing purposes</a:t>
            </a:r>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13</a:t>
            </a:fld>
            <a:endParaRPr lang="en-US"/>
          </a:p>
        </p:txBody>
      </p:sp>
    </p:spTree>
    <p:extLst>
      <p:ext uri="{BB962C8B-B14F-4D97-AF65-F5344CB8AC3E}">
        <p14:creationId xmlns:p14="http://schemas.microsoft.com/office/powerpoint/2010/main" val="204172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a:t>
            </a:r>
            <a:r>
              <a:rPr lang="en-US" baseline="0" dirty="0"/>
              <a:t> View more details under the credit status then click the Remove Spending Limit and confirm</a:t>
            </a:r>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14</a:t>
            </a:fld>
            <a:endParaRPr lang="en-US"/>
          </a:p>
        </p:txBody>
      </p:sp>
    </p:spTree>
    <p:extLst>
      <p:ext uri="{BB962C8B-B14F-4D97-AF65-F5344CB8AC3E}">
        <p14:creationId xmlns:p14="http://schemas.microsoft.com/office/powerpoint/2010/main" val="1760622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a:t>
            </a:r>
            <a:r>
              <a:rPr lang="en-US" baseline="0" dirty="0"/>
              <a:t> pillars</a:t>
            </a:r>
          </a:p>
          <a:p>
            <a:r>
              <a:rPr lang="en-US" baseline="0" dirty="0"/>
              <a:t>The fabric and hypervisor is managed by the provider</a:t>
            </a:r>
          </a:p>
          <a:p>
            <a:r>
              <a:rPr lang="en-US" baseline="0" dirty="0"/>
              <a:t>You manage everything inside the VM box</a:t>
            </a:r>
          </a:p>
          <a:p>
            <a:pPr marL="171450" indent="-171450">
              <a:buFontTx/>
              <a:buChar char="-"/>
            </a:pPr>
            <a:r>
              <a:rPr lang="en-US" baseline="0" dirty="0"/>
              <a:t>The OS</a:t>
            </a:r>
          </a:p>
          <a:p>
            <a:pPr marL="171450" indent="-171450">
              <a:buFontTx/>
              <a:buChar char="-"/>
            </a:pPr>
            <a:r>
              <a:rPr lang="en-US" baseline="0" dirty="0"/>
              <a:t>The app</a:t>
            </a:r>
          </a:p>
          <a:p>
            <a:pPr marL="171450" indent="-171450">
              <a:buFontTx/>
              <a:buChar char="-"/>
            </a:pPr>
            <a:r>
              <a:rPr lang="en-US" baseline="0" dirty="0"/>
              <a:t>The data</a:t>
            </a:r>
          </a:p>
          <a:p>
            <a:pPr marL="171450" indent="-171450">
              <a:buFontTx/>
              <a:buChar char="-"/>
            </a:pPr>
            <a:endParaRPr lang="en-US" baseline="0" dirty="0"/>
          </a:p>
          <a:p>
            <a:pPr marL="0" indent="0">
              <a:buFontTx/>
              <a:buNone/>
            </a:pPr>
            <a:r>
              <a:rPr lang="en-US" baseline="0" dirty="0"/>
              <a:t>You have to patch the OS and app</a:t>
            </a:r>
          </a:p>
          <a:p>
            <a:pPr marL="0" indent="0">
              <a:buFontTx/>
              <a:buNone/>
            </a:pPr>
            <a:r>
              <a:rPr lang="en-US" baseline="0" dirty="0"/>
              <a:t>You have to back up what you care about</a:t>
            </a:r>
          </a:p>
          <a:p>
            <a:pPr marL="0" indent="0">
              <a:buFontTx/>
              <a:buNone/>
            </a:pPr>
            <a:r>
              <a:rPr lang="en-US" baseline="0" dirty="0"/>
              <a:t>You need to monitor</a:t>
            </a:r>
          </a:p>
          <a:p>
            <a:pPr marL="0" indent="0">
              <a:buFontTx/>
              <a:buNone/>
            </a:pPr>
            <a:endParaRPr lang="en-US" baseline="0" dirty="0"/>
          </a:p>
          <a:p>
            <a:pPr marL="0" indent="0">
              <a:buFontTx/>
              <a:buNone/>
            </a:pPr>
            <a:r>
              <a:rPr lang="en-US" baseline="0" dirty="0"/>
              <a:t>There are aspects of Azure that help</a:t>
            </a:r>
          </a:p>
          <a:p>
            <a:pPr marL="171450" indent="-171450">
              <a:buFontTx/>
              <a:buChar char="-"/>
            </a:pPr>
            <a:r>
              <a:rPr lang="en-US" baseline="0" dirty="0"/>
              <a:t>Azure Backup with IaaS VM support</a:t>
            </a:r>
          </a:p>
          <a:p>
            <a:pPr marL="171450" indent="-171450">
              <a:buFontTx/>
              <a:buChar char="-"/>
            </a:pPr>
            <a:r>
              <a:rPr lang="en-US" baseline="0" dirty="0"/>
              <a:t>Azure Agent can help deploy PowerShell DSC/Chef/Puppet, malware protection and definition updates </a:t>
            </a:r>
            <a:r>
              <a:rPr lang="en-US" baseline="0" dirty="0" err="1"/>
              <a:t>etc</a:t>
            </a:r>
            <a:endParaRPr lang="en-US" baseline="0" dirty="0"/>
          </a:p>
          <a:p>
            <a:pPr marL="0" indent="0">
              <a:buFontTx/>
              <a:buNone/>
            </a:pPr>
            <a:endParaRPr lang="en-US" baseline="0" dirty="0"/>
          </a:p>
          <a:p>
            <a:pPr marL="0" indent="0">
              <a:buFontTx/>
              <a:buNone/>
            </a:pPr>
            <a:r>
              <a:rPr lang="en-US" baseline="0" dirty="0"/>
              <a:t>Azure makes sure the VM is available and provides resiliency for the storage but if your VM blue screens Azure won’t do anything</a:t>
            </a:r>
          </a:p>
          <a:p>
            <a:pPr marL="0" indent="0">
              <a:buFontTx/>
              <a:buNone/>
            </a:pPr>
            <a:r>
              <a:rPr lang="en-US" baseline="0" dirty="0"/>
              <a:t>If SQL running in your VM is not optimized Azure won’t do anything</a:t>
            </a:r>
          </a:p>
        </p:txBody>
      </p:sp>
      <p:sp>
        <p:nvSpPr>
          <p:cNvPr id="4" name="Slide Number Placeholder 3"/>
          <p:cNvSpPr>
            <a:spLocks noGrp="1"/>
          </p:cNvSpPr>
          <p:nvPr>
            <p:ph type="sldNum" sz="quarter" idx="10"/>
          </p:nvPr>
        </p:nvSpPr>
        <p:spPr/>
        <p:txBody>
          <a:bodyPr/>
          <a:lstStyle/>
          <a:p>
            <a:fld id="{4EE8966D-E35F-44E2-B3EC-7543C3C514EB}" type="slidenum">
              <a:rPr lang="en-US" smtClean="0"/>
              <a:t>15</a:t>
            </a:fld>
            <a:endParaRPr lang="en-US"/>
          </a:p>
        </p:txBody>
      </p:sp>
    </p:spTree>
    <p:extLst>
      <p:ext uri="{BB962C8B-B14F-4D97-AF65-F5344CB8AC3E}">
        <p14:creationId xmlns:p14="http://schemas.microsoft.com/office/powerpoint/2010/main" val="37783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Certainly a lot to think about!</a:t>
            </a:r>
          </a:p>
          <a:p>
            <a:endParaRPr lang="en-US" b="1" dirty="0"/>
          </a:p>
          <a:p>
            <a:r>
              <a:rPr lang="en-US" b="1" dirty="0"/>
              <a:t>Think about shift in mindset. On-premises run all the time as its there but in public cloud you can turn on/off based</a:t>
            </a:r>
            <a:r>
              <a:rPr lang="en-US" b="1" baseline="0" dirty="0"/>
              <a:t> on need. Key difference!!!! </a:t>
            </a:r>
            <a:endParaRPr lang="en-US" b="1" dirty="0"/>
          </a:p>
          <a:p>
            <a:endParaRPr lang="en-US" dirty="0"/>
          </a:p>
          <a:p>
            <a:r>
              <a:rPr lang="en-US" dirty="0"/>
              <a:t>You</a:t>
            </a:r>
            <a:r>
              <a:rPr lang="en-US" baseline="0" dirty="0"/>
              <a:t> may know exactly what your costs are but its very hard to do</a:t>
            </a:r>
          </a:p>
          <a:p>
            <a:endParaRPr lang="en-US" baseline="0" dirty="0"/>
          </a:p>
          <a:p>
            <a:r>
              <a:rPr lang="en-US" baseline="0" dirty="0"/>
              <a:t>Staff will vary greatly and how much automation you have can have big impact on staff costs </a:t>
            </a:r>
            <a:r>
              <a:rPr lang="en-US" baseline="0" dirty="0" err="1"/>
              <a:t>etc</a:t>
            </a:r>
            <a:endParaRPr lang="en-US" baseline="0" dirty="0"/>
          </a:p>
          <a:p>
            <a:endParaRPr lang="en-US" baseline="0" dirty="0"/>
          </a:p>
          <a:p>
            <a:endParaRPr lang="en-US" baseline="0" dirty="0"/>
          </a:p>
          <a:p>
            <a:r>
              <a:rPr lang="en-US" baseline="0" dirty="0" err="1"/>
              <a:t>ExpressRoute</a:t>
            </a:r>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16</a:t>
            </a:fld>
            <a:endParaRPr lang="en-US"/>
          </a:p>
        </p:txBody>
      </p:sp>
    </p:spTree>
    <p:extLst>
      <p:ext uri="{BB962C8B-B14F-4D97-AF65-F5344CB8AC3E}">
        <p14:creationId xmlns:p14="http://schemas.microsoft.com/office/powerpoint/2010/main" val="1781818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cost calculator</a:t>
            </a:r>
          </a:p>
          <a:p>
            <a:endParaRPr lang="en-US" dirty="0"/>
          </a:p>
          <a:p>
            <a:r>
              <a:rPr lang="en-US" dirty="0"/>
              <a:t>Show different price between </a:t>
            </a:r>
            <a:r>
              <a:rPr lang="en-US" dirty="0" err="1"/>
              <a:t>windodws</a:t>
            </a:r>
            <a:r>
              <a:rPr lang="en-US" dirty="0"/>
              <a:t> and </a:t>
            </a:r>
            <a:r>
              <a:rPr lang="en-US" dirty="0" err="1"/>
              <a:t>linux</a:t>
            </a:r>
            <a:r>
              <a:rPr lang="en-US" dirty="0"/>
              <a:t> </a:t>
            </a:r>
            <a:r>
              <a:rPr lang="en-US" dirty="0" err="1"/>
              <a:t>vm</a:t>
            </a:r>
            <a:r>
              <a:rPr lang="en-US" dirty="0"/>
              <a:t> (because windows includes license)</a:t>
            </a:r>
          </a:p>
          <a:p>
            <a:endParaRPr lang="en-US" dirty="0"/>
          </a:p>
          <a:p>
            <a:r>
              <a:rPr lang="en-US" dirty="0"/>
              <a:t>Show different price for SQL vs Windows and explain option of bring own license or lease from Azure</a:t>
            </a:r>
          </a:p>
          <a:p>
            <a:endParaRPr lang="en-US" dirty="0"/>
          </a:p>
          <a:p>
            <a:r>
              <a:rPr lang="en-US" dirty="0"/>
              <a:t>Show marketplace as well for even more software options</a:t>
            </a:r>
          </a:p>
          <a:p>
            <a:endParaRPr lang="en-US" dirty="0"/>
          </a:p>
          <a:p>
            <a:r>
              <a:rPr lang="en-US" dirty="0"/>
              <a:t>Talk about MSDN</a:t>
            </a:r>
            <a:r>
              <a:rPr lang="en-US" baseline="0" dirty="0"/>
              <a:t> gets reduced rates because you don’t have to pay for OS license</a:t>
            </a:r>
          </a:p>
          <a:p>
            <a:r>
              <a:rPr lang="en-US" dirty="0"/>
              <a:t>http://azure.microsoft.com/en-us/pricing/member-offers/msdn-benefits-details/ </a:t>
            </a:r>
          </a:p>
        </p:txBody>
      </p:sp>
      <p:sp>
        <p:nvSpPr>
          <p:cNvPr id="4" name="Slide Number Placeholder 3"/>
          <p:cNvSpPr>
            <a:spLocks noGrp="1"/>
          </p:cNvSpPr>
          <p:nvPr>
            <p:ph type="sldNum" sz="quarter" idx="10"/>
          </p:nvPr>
        </p:nvSpPr>
        <p:spPr/>
        <p:txBody>
          <a:bodyPr/>
          <a:lstStyle/>
          <a:p>
            <a:fld id="{4EE8966D-E35F-44E2-B3EC-7543C3C514EB}" type="slidenum">
              <a:rPr lang="en-US" smtClean="0"/>
              <a:t>17</a:t>
            </a:fld>
            <a:endParaRPr lang="en-US"/>
          </a:p>
        </p:txBody>
      </p:sp>
    </p:spTree>
    <p:extLst>
      <p:ext uri="{BB962C8B-B14F-4D97-AF65-F5344CB8AC3E}">
        <p14:creationId xmlns:p14="http://schemas.microsoft.com/office/powerpoint/2010/main" val="321448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from the new preview portal that shows region health https://portal.azure.com</a:t>
            </a:r>
          </a:p>
          <a:p>
            <a:endParaRPr lang="en-US" dirty="0"/>
          </a:p>
          <a:p>
            <a:r>
              <a:rPr lang="en-US" dirty="0"/>
              <a:t>India and Canada datacenters coming</a:t>
            </a:r>
          </a:p>
          <a:p>
            <a:endParaRPr lang="en-US" dirty="0"/>
          </a:p>
          <a:p>
            <a:r>
              <a:rPr lang="en-US" dirty="0"/>
              <a:t>Also</a:t>
            </a:r>
            <a:r>
              <a:rPr lang="en-US" baseline="0" dirty="0"/>
              <a:t> same regions available when deploying to a region</a:t>
            </a:r>
          </a:p>
          <a:p>
            <a:endParaRPr lang="en-US" baseline="0" dirty="0"/>
          </a:p>
          <a:p>
            <a:r>
              <a:rPr lang="en-US" dirty="0"/>
              <a:t>Show the available regions from the portal when creating a VM</a:t>
            </a:r>
          </a:p>
          <a:p>
            <a:r>
              <a:rPr lang="en-US" dirty="0"/>
              <a:t>https://azure.microsoft.com/en-us/regions/</a:t>
            </a:r>
          </a:p>
          <a:p>
            <a:r>
              <a:rPr lang="en-US" dirty="0"/>
              <a:t>https://azure.microsoft.com/en-us/regions/#services</a:t>
            </a:r>
          </a:p>
          <a:p>
            <a:endParaRPr lang="en-US" dirty="0"/>
          </a:p>
          <a:p>
            <a:r>
              <a:rPr lang="en-US" dirty="0"/>
              <a:t>Note this is more than AWS and Google combined</a:t>
            </a:r>
          </a:p>
        </p:txBody>
      </p:sp>
      <p:sp>
        <p:nvSpPr>
          <p:cNvPr id="4" name="Slide Number Placeholder 3"/>
          <p:cNvSpPr>
            <a:spLocks noGrp="1"/>
          </p:cNvSpPr>
          <p:nvPr>
            <p:ph type="sldNum" sz="quarter" idx="10"/>
          </p:nvPr>
        </p:nvSpPr>
        <p:spPr/>
        <p:txBody>
          <a:bodyPr/>
          <a:lstStyle/>
          <a:p>
            <a:fld id="{4EE8966D-E35F-44E2-B3EC-7543C3C514EB}" type="slidenum">
              <a:rPr lang="en-US" smtClean="0"/>
              <a:t>18</a:t>
            </a:fld>
            <a:endParaRPr lang="en-US"/>
          </a:p>
        </p:txBody>
      </p:sp>
    </p:spTree>
    <p:extLst>
      <p:ext uri="{BB962C8B-B14F-4D97-AF65-F5344CB8AC3E}">
        <p14:creationId xmlns:p14="http://schemas.microsoft.com/office/powerpoint/2010/main" val="355478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times in each location</a:t>
            </a:r>
          </a:p>
          <a:p>
            <a:endParaRPr lang="en-US" dirty="0"/>
          </a:p>
          <a:p>
            <a:r>
              <a:rPr lang="en-US" b="1" dirty="0"/>
              <a:t>Update 1/28/2016</a:t>
            </a:r>
            <a:endParaRPr lang="en-US" b="0" dirty="0"/>
          </a:p>
          <a:p>
            <a:r>
              <a:rPr lang="en-US" b="0" dirty="0"/>
              <a:t>Added India locations</a:t>
            </a:r>
            <a:r>
              <a:rPr lang="en-US" b="1" dirty="0"/>
              <a:t>.</a:t>
            </a:r>
            <a:r>
              <a:rPr lang="en-US" b="1" baseline="0" dirty="0"/>
              <a:t> Note for India the left hand column is the primary while the right hand is secondary, i.e. Pune replicates to Chennai.</a:t>
            </a:r>
            <a:endParaRPr lang="en-US" b="0" dirty="0"/>
          </a:p>
        </p:txBody>
      </p:sp>
      <p:sp>
        <p:nvSpPr>
          <p:cNvPr id="4" name="Slide Number Placeholder 3"/>
          <p:cNvSpPr>
            <a:spLocks noGrp="1"/>
          </p:cNvSpPr>
          <p:nvPr>
            <p:ph type="sldNum" sz="quarter" idx="10"/>
          </p:nvPr>
        </p:nvSpPr>
        <p:spPr/>
        <p:txBody>
          <a:bodyPr/>
          <a:lstStyle/>
          <a:p>
            <a:fld id="{4EE8966D-E35F-44E2-B3EC-7543C3C514EB}" type="slidenum">
              <a:rPr lang="en-US" smtClean="0"/>
              <a:t>19</a:t>
            </a:fld>
            <a:endParaRPr lang="en-US"/>
          </a:p>
        </p:txBody>
      </p:sp>
    </p:spTree>
    <p:extLst>
      <p:ext uri="{BB962C8B-B14F-4D97-AF65-F5344CB8AC3E}">
        <p14:creationId xmlns:p14="http://schemas.microsoft.com/office/powerpoint/2010/main" val="1188056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both portals and walk through basic infrastructure</a:t>
            </a:r>
          </a:p>
          <a:p>
            <a:endParaRPr lang="en-US" dirty="0"/>
          </a:p>
          <a:p>
            <a:r>
              <a:rPr lang="en-US" dirty="0"/>
              <a:t>Get students to walk through the portals</a:t>
            </a:r>
          </a:p>
          <a:p>
            <a:endParaRPr lang="en-US" dirty="0"/>
          </a:p>
          <a:p>
            <a:r>
              <a:rPr lang="en-US" dirty="0"/>
              <a:t>https://manage.windowsazure.com</a:t>
            </a:r>
          </a:p>
          <a:p>
            <a:endParaRPr lang="en-US" dirty="0"/>
          </a:p>
          <a:p>
            <a:r>
              <a:rPr lang="en-US" dirty="0"/>
              <a:t>https://portal.azure.com</a:t>
            </a:r>
          </a:p>
          <a:p>
            <a:endParaRPr lang="en-US" dirty="0"/>
          </a:p>
          <a:p>
            <a:endParaRPr lang="en-US" dirty="0"/>
          </a:p>
        </p:txBody>
      </p:sp>
      <p:sp>
        <p:nvSpPr>
          <p:cNvPr id="4" name="Slide Number Placeholder 3"/>
          <p:cNvSpPr>
            <a:spLocks noGrp="1"/>
          </p:cNvSpPr>
          <p:nvPr>
            <p:ph type="sldNum" sz="quarter" idx="10"/>
          </p:nvPr>
        </p:nvSpPr>
        <p:spPr/>
        <p:txBody>
          <a:bodyPr/>
          <a:lstStyle/>
          <a:p>
            <a:fld id="{A3668215-F9DC-468B-AAD1-3C611FE7081D}" type="slidenum">
              <a:rPr lang="en-US" smtClean="0"/>
              <a:t>20</a:t>
            </a:fld>
            <a:endParaRPr lang="en-US"/>
          </a:p>
        </p:txBody>
      </p:sp>
    </p:spTree>
    <p:extLst>
      <p:ext uri="{BB962C8B-B14F-4D97-AF65-F5344CB8AC3E}">
        <p14:creationId xmlns:p14="http://schemas.microsoft.com/office/powerpoint/2010/main" val="3344679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pPr/>
              <a:t>21</a:t>
            </a:fld>
            <a:endParaRPr lang="en-US" dirty="0"/>
          </a:p>
        </p:txBody>
      </p:sp>
    </p:spTree>
    <p:extLst>
      <p:ext uri="{BB962C8B-B14F-4D97-AF65-F5344CB8AC3E}">
        <p14:creationId xmlns:p14="http://schemas.microsoft.com/office/powerpoint/2010/main" val="1412962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2</a:t>
            </a:fld>
            <a:endParaRPr lang="en-US" dirty="0"/>
          </a:p>
        </p:txBody>
      </p:sp>
    </p:spTree>
    <p:extLst>
      <p:ext uri="{BB962C8B-B14F-4D97-AF65-F5344CB8AC3E}">
        <p14:creationId xmlns:p14="http://schemas.microsoft.com/office/powerpoint/2010/main" val="1814274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https://azure.microsoft.com/en-us/documentation/articles/virtual-machines-size-specs/ . Walk</a:t>
            </a:r>
            <a:r>
              <a:rPr lang="en-US" sz="1200" kern="1200" baseline="0" dirty="0">
                <a:solidFill>
                  <a:schemeClr val="tx1"/>
                </a:solidFill>
                <a:latin typeface="+mn-lt"/>
                <a:ea typeface="+mn-ea"/>
                <a:cs typeface="+mn-cs"/>
              </a:rPr>
              <a:t> through the key characteristics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Also show the information shown in the new portal at the creation page</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Also note A8 and A9 and N21 have </a:t>
            </a:r>
            <a:r>
              <a:rPr lang="en-US" sz="1200" kern="1200" dirty="0" smtClean="0">
                <a:solidFill>
                  <a:schemeClr val="tx1"/>
                </a:solidFill>
                <a:latin typeface="+mn-lt"/>
                <a:ea typeface="+mn-ea"/>
                <a:cs typeface="+mn-cs"/>
              </a:rPr>
              <a:t>RDMA</a:t>
            </a:r>
          </a:p>
          <a:p>
            <a:endParaRPr lang="en-US" sz="1200" kern="1200" dirty="0" smtClean="0">
              <a:solidFill>
                <a:schemeClr val="tx1"/>
              </a:solidFill>
              <a:latin typeface="+mn-lt"/>
              <a:ea typeface="+mn-ea"/>
              <a:cs typeface="+mn-cs"/>
            </a:endParaRPr>
          </a:p>
          <a:p>
            <a:r>
              <a:rPr lang="en-US" dirty="0" smtClean="0"/>
              <a:t>https://azure.microsoft.com/en-gb/pricing/details/virtual-machines/#Windows</a:t>
            </a:r>
            <a:endParaRPr lang="en-US" dirty="0"/>
          </a:p>
        </p:txBody>
      </p:sp>
      <p:sp>
        <p:nvSpPr>
          <p:cNvPr id="4" name="Slide Number Placeholder 3"/>
          <p:cNvSpPr>
            <a:spLocks noGrp="1"/>
          </p:cNvSpPr>
          <p:nvPr>
            <p:ph type="sldNum" sz="quarter" idx="10"/>
          </p:nvPr>
        </p:nvSpPr>
        <p:spPr/>
        <p:txBody>
          <a:bodyPr/>
          <a:lstStyle/>
          <a:p>
            <a:fld id="{A3668215-F9DC-468B-AAD1-3C611FE7081D}" type="slidenum">
              <a:rPr lang="en-US" smtClean="0"/>
              <a:t>24</a:t>
            </a:fld>
            <a:endParaRPr lang="en-US"/>
          </a:p>
        </p:txBody>
      </p:sp>
    </p:spTree>
    <p:extLst>
      <p:ext uri="{BB962C8B-B14F-4D97-AF65-F5344CB8AC3E}">
        <p14:creationId xmlns:p14="http://schemas.microsoft.com/office/powerpoint/2010/main" val="2787721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uses 3 fault</a:t>
            </a:r>
            <a:r>
              <a:rPr lang="en-US" baseline="0" dirty="0"/>
              <a:t> domains</a:t>
            </a:r>
            <a:endParaRPr lang="en-US" dirty="0"/>
          </a:p>
          <a:p>
            <a:endParaRPr lang="en-US" dirty="0"/>
          </a:p>
          <a:p>
            <a:endParaRPr lang="en-US" dirty="0"/>
          </a:p>
          <a:p>
            <a:r>
              <a:rPr lang="en-US" dirty="0"/>
              <a:t>Note if you have 10 you would potentially have 5 on each fault domain, not split over 10 fault domains</a:t>
            </a:r>
          </a:p>
          <a:p>
            <a:endParaRPr lang="en-US" dirty="0"/>
          </a:p>
          <a:p>
            <a:endParaRPr lang="en-US" dirty="0"/>
          </a:p>
          <a:p>
            <a:r>
              <a:rPr lang="en-US" dirty="0"/>
              <a:t>Notice there is also the concept of an Update Domain which is how Azure will upgrade hosts so being split over update domains ensures a service won’t all get taken down when performing</a:t>
            </a:r>
            <a:r>
              <a:rPr lang="en-US" baseline="0" dirty="0"/>
              <a:t> planned maintenance</a:t>
            </a:r>
          </a:p>
          <a:p>
            <a:endParaRPr lang="en-US" baseline="0" dirty="0"/>
          </a:p>
          <a:p>
            <a:r>
              <a:rPr lang="en-US" dirty="0"/>
              <a:t>http://blogs.technet.com/b/yungchou/archive/2011/05/16/window-azure-fault-domain-and-update-domain-explained-for-it-pros.aspx</a:t>
            </a:r>
          </a:p>
          <a:p>
            <a:endParaRPr lang="en-US" dirty="0"/>
          </a:p>
        </p:txBody>
      </p:sp>
      <p:sp>
        <p:nvSpPr>
          <p:cNvPr id="4" name="Slide Number Placeholder 3"/>
          <p:cNvSpPr>
            <a:spLocks noGrp="1"/>
          </p:cNvSpPr>
          <p:nvPr>
            <p:ph type="sldNum" sz="quarter" idx="10"/>
          </p:nvPr>
        </p:nvSpPr>
        <p:spPr/>
        <p:txBody>
          <a:bodyPr/>
          <a:lstStyle/>
          <a:p>
            <a:fld id="{A3668215-F9DC-468B-AAD1-3C611FE7081D}" type="slidenum">
              <a:rPr lang="en-US" smtClean="0"/>
              <a:t>25</a:t>
            </a:fld>
            <a:endParaRPr lang="en-US"/>
          </a:p>
        </p:txBody>
      </p:sp>
    </p:spTree>
    <p:extLst>
      <p:ext uri="{BB962C8B-B14F-4D97-AF65-F5344CB8AC3E}">
        <p14:creationId xmlns:p14="http://schemas.microsoft.com/office/powerpoint/2010/main" val="2558997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VMs in different storage accounts to minimize chance</a:t>
            </a:r>
            <a:r>
              <a:rPr lang="en-US" baseline="0" dirty="0"/>
              <a:t> a storage account problem takes down the VMs</a:t>
            </a:r>
          </a:p>
          <a:p>
            <a:endParaRPr lang="en-US" baseline="0" dirty="0"/>
          </a:p>
          <a:p>
            <a:r>
              <a:rPr lang="en-US" baseline="0" dirty="0"/>
              <a:t>Also ideally also split services over multiple regions and use services such as Azure Traffic Manager to balance between</a:t>
            </a:r>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26</a:t>
            </a:fld>
            <a:endParaRPr lang="en-US"/>
          </a:p>
        </p:txBody>
      </p:sp>
    </p:spTree>
    <p:extLst>
      <p:ext uri="{BB962C8B-B14F-4D97-AF65-F5344CB8AC3E}">
        <p14:creationId xmlns:p14="http://schemas.microsoft.com/office/powerpoint/2010/main" val="3297419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http://www.microsoft.com/en-us/download/details.aspx?id=38427 specific to VMs</a:t>
            </a:r>
          </a:p>
          <a:p>
            <a:endParaRPr lang="en-US" dirty="0"/>
          </a:p>
          <a:p>
            <a:endParaRPr lang="en-US" dirty="0"/>
          </a:p>
          <a:p>
            <a:r>
              <a:rPr lang="en-US" dirty="0"/>
              <a:t>http://blogs.msdn.com/b/avkashchauhan/archive/2011/11/27/windows-azure-instance-uptime-and-instance-re-initialization.aspx</a:t>
            </a:r>
          </a:p>
          <a:p>
            <a:endParaRPr lang="en-US" dirty="0"/>
          </a:p>
          <a:p>
            <a:r>
              <a:rPr lang="en-US" dirty="0"/>
              <a:t>VM-PHU preserving host update</a:t>
            </a:r>
          </a:p>
          <a:p>
            <a:r>
              <a:rPr lang="en-US" dirty="0"/>
              <a:t>http://www.faqs.org/patents/app/20140157264</a:t>
            </a:r>
          </a:p>
        </p:txBody>
      </p:sp>
      <p:sp>
        <p:nvSpPr>
          <p:cNvPr id="4" name="Slide Number Placeholder 3"/>
          <p:cNvSpPr>
            <a:spLocks noGrp="1"/>
          </p:cNvSpPr>
          <p:nvPr>
            <p:ph type="sldNum" sz="quarter" idx="10"/>
          </p:nvPr>
        </p:nvSpPr>
        <p:spPr/>
        <p:txBody>
          <a:bodyPr/>
          <a:lstStyle/>
          <a:p>
            <a:fld id="{4EE8966D-E35F-44E2-B3EC-7543C3C514EB}" type="slidenum">
              <a:rPr lang="en-US" smtClean="0"/>
              <a:t>27</a:t>
            </a:fld>
            <a:endParaRPr lang="en-US"/>
          </a:p>
        </p:txBody>
      </p:sp>
    </p:spTree>
    <p:extLst>
      <p:ext uri="{BB962C8B-B14F-4D97-AF65-F5344CB8AC3E}">
        <p14:creationId xmlns:p14="http://schemas.microsoft.com/office/powerpoint/2010/main" val="306139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Includes RHEL per </a:t>
            </a:r>
            <a:r>
              <a:rPr lang="en-US" sz="1200" kern="1200" dirty="0">
                <a:solidFill>
                  <a:schemeClr val="tx1"/>
                </a:solidFill>
                <a:latin typeface="+mn-lt"/>
                <a:ea typeface="+mn-ea"/>
                <a:cs typeface="+mn-cs"/>
              </a:rPr>
              <a:t>http://news.microsoft.com/2015/11/04/microsoft-and-red-hat-to-deliver-new-standard-for-enterprise-cloud-experiences/</a:t>
            </a:r>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3668215-F9DC-468B-AAD1-3C611FE7081D}" type="slidenum">
              <a:rPr lang="en-US" smtClean="0"/>
              <a:t>28</a:t>
            </a:fld>
            <a:endParaRPr lang="en-US"/>
          </a:p>
        </p:txBody>
      </p:sp>
    </p:spTree>
    <p:extLst>
      <p:ext uri="{BB962C8B-B14F-4D97-AF65-F5344CB8AC3E}">
        <p14:creationId xmlns:p14="http://schemas.microsoft.com/office/powerpoint/2010/main" val="4199533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Creating custom templates in Windows Azure IaaS</a:t>
            </a:r>
          </a:p>
          <a:p>
            <a:r>
              <a:rPr lang="en-US" sz="1200" u="sng" kern="1200" dirty="0">
                <a:solidFill>
                  <a:schemeClr val="tx1"/>
                </a:solidFill>
                <a:effectLst/>
                <a:latin typeface="+mn-lt"/>
                <a:ea typeface="+mn-ea"/>
                <a:cs typeface="+mn-cs"/>
                <a:hlinkClick r:id="rId3"/>
              </a:rPr>
              <a:t>http://msdn.microsoft.com/en-US/library/azure/dn790290.aspx</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4"/>
              </a:rPr>
              <a:t>http://azure.microsoft.com/en-us/documentation/articles/virtual-machines-linux-create-upload-vhd/</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5"/>
              </a:rPr>
              <a:t>http://azure.microsoft.com/en-us/documentation/articles/virtual-machines-create-upload-vhd-windows-server/</a:t>
            </a:r>
            <a:r>
              <a:rPr lang="en-US" sz="1200" kern="1200" dirty="0">
                <a:solidFill>
                  <a:schemeClr val="tx1"/>
                </a:solidFill>
                <a:effectLst/>
                <a:latin typeface="+mn-lt"/>
                <a:ea typeface="+mn-ea"/>
                <a:cs typeface="+mn-cs"/>
              </a:rPr>
              <a:t> </a:t>
            </a:r>
          </a:p>
          <a:p>
            <a:endParaRPr lang="en-US" dirty="0"/>
          </a:p>
          <a:p>
            <a:endParaRPr lang="en-US" dirty="0"/>
          </a:p>
          <a:p>
            <a:r>
              <a:rPr lang="en-US" dirty="0"/>
              <a:t>Ideally shutdown the VM first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Save-</a:t>
            </a:r>
            <a:r>
              <a:rPr lang="en-US" dirty="0" err="1">
                <a:latin typeface="Consolas" panose="020B0609020204030204" pitchFamily="49" charset="0"/>
                <a:cs typeface="Consolas" panose="020B0609020204030204" pitchFamily="49" charset="0"/>
              </a:rPr>
              <a:t>AzureVMImage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ServiceName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savtecheastus</a:t>
            </a:r>
            <a:r>
              <a:rPr lang="en-US" dirty="0">
                <a:latin typeface="Consolas" panose="020B0609020204030204" pitchFamily="49" charset="0"/>
                <a:cs typeface="Consolas" panose="020B0609020204030204" pitchFamily="49" charset="0"/>
              </a:rPr>
              <a:t> -Name sandbox -</a:t>
            </a:r>
            <a:r>
              <a:rPr lang="en-US" dirty="0" err="1">
                <a:latin typeface="Consolas" panose="020B0609020204030204" pitchFamily="49" charset="0"/>
                <a:cs typeface="Consolas" panose="020B0609020204030204" pitchFamily="49" charset="0"/>
              </a:rPr>
              <a:t>ImageName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sandboximage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OSState</a:t>
            </a:r>
            <a:r>
              <a:rPr lang="en-US" dirty="0">
                <a:latin typeface="Consolas" panose="020B0609020204030204" pitchFamily="49" charset="0"/>
                <a:cs typeface="Consolas" panose="020B0609020204030204" pitchFamily="49" charset="0"/>
              </a:rPr>
              <a:t> Generalized</a:t>
            </a:r>
          </a:p>
          <a:p>
            <a:endParaRPr lang="en-US" dirty="0">
              <a:latin typeface="Consolas" panose="020B0609020204030204" pitchFamily="49" charset="0"/>
              <a:cs typeface="Consolas" panose="020B0609020204030204" pitchFamily="49" charset="0"/>
            </a:endParaRPr>
          </a:p>
          <a:p>
            <a:r>
              <a:rPr lang="en-US" dirty="0"/>
              <a:t>http://windowsitpro.com/azure/create-azure-image-existing-virtual-machine </a:t>
            </a:r>
          </a:p>
          <a:p>
            <a:endParaRPr lang="en-US" dirty="0"/>
          </a:p>
          <a:p>
            <a:r>
              <a:rPr lang="en-US" dirty="0"/>
              <a:t>Note you do not have SYSPREP first and don’t even have to shutdown. Can run in state of specialized instead of generalized</a:t>
            </a:r>
          </a:p>
          <a:p>
            <a:endParaRPr lang="en-US" dirty="0"/>
          </a:p>
          <a:p>
            <a:r>
              <a:rPr lang="en-US" dirty="0"/>
              <a:t>It takes a copy of </a:t>
            </a:r>
            <a:r>
              <a:rPr lang="en-US" b="1" dirty="0"/>
              <a:t>all disks</a:t>
            </a:r>
          </a:p>
          <a:p>
            <a:endParaRPr lang="en-US" dirty="0"/>
          </a:p>
          <a:p>
            <a:r>
              <a:rPr lang="en-US" dirty="0"/>
              <a:t>When create a new deployment</a:t>
            </a:r>
            <a:r>
              <a:rPr lang="en-US" baseline="0" dirty="0"/>
              <a:t> of the image all the data disks are also copied to the new deployment</a:t>
            </a:r>
            <a:endParaRPr lang="en-US" dirty="0"/>
          </a:p>
          <a:p>
            <a:endParaRPr lang="en-US" dirty="0">
              <a:latin typeface="Consolas" panose="020B0609020204030204" pitchFamily="49" charset="0"/>
              <a:cs typeface="Consolas" panose="020B0609020204030204" pitchFamily="49" charset="0"/>
            </a:endParaRPr>
          </a:p>
          <a:p>
            <a:endParaRPr lang="en-US" dirty="0"/>
          </a:p>
        </p:txBody>
      </p:sp>
      <p:sp>
        <p:nvSpPr>
          <p:cNvPr id="4" name="Slide Number Placeholder 3"/>
          <p:cNvSpPr>
            <a:spLocks noGrp="1"/>
          </p:cNvSpPr>
          <p:nvPr>
            <p:ph type="sldNum" sz="quarter" idx="10"/>
          </p:nvPr>
        </p:nvSpPr>
        <p:spPr/>
        <p:txBody>
          <a:bodyPr/>
          <a:lstStyle/>
          <a:p>
            <a:fld id="{A3668215-F9DC-468B-AAD1-3C611FE7081D}" type="slidenum">
              <a:rPr lang="en-US" smtClean="0"/>
              <a:t>29</a:t>
            </a:fld>
            <a:endParaRPr lang="en-US"/>
          </a:p>
        </p:txBody>
      </p:sp>
    </p:spTree>
    <p:extLst>
      <p:ext uri="{BB962C8B-B14F-4D97-AF65-F5344CB8AC3E}">
        <p14:creationId xmlns:p14="http://schemas.microsoft.com/office/powerpoint/2010/main" val="1222230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http://windowsitpro.com/azure/install-azure-iaas-vm-agent-virtual-machine</a:t>
            </a:r>
          </a:p>
          <a:p>
            <a:endParaRPr lang="en-US" dirty="0"/>
          </a:p>
          <a:p>
            <a:r>
              <a:rPr lang="en-US" dirty="0"/>
              <a:t>http://blogs.msdn.com/b/wats/archive/2014/04/08/install-the-vm-agent-on-an-existing-azure-vm.aspx </a:t>
            </a:r>
          </a:p>
          <a:p>
            <a:endParaRPr lang="en-US" dirty="0"/>
          </a:p>
          <a:p>
            <a:r>
              <a:rPr lang="en-US" dirty="0"/>
              <a:t>Agent info - http://blogs.msdn.com/b/wats/archive/2014/02/17/bginfo-guest-agent-extension-for-azure-vms.aspx</a:t>
            </a:r>
          </a:p>
          <a:p>
            <a:endParaRPr lang="en-US" dirty="0"/>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onsolas" panose="020B0609020204030204" pitchFamily="49" charset="0"/>
              </a:rPr>
              <a:t>Get-</a:t>
            </a:r>
            <a:r>
              <a:rPr lang="en-US" sz="1400" dirty="0" err="1">
                <a:latin typeface="Consolas" panose="020B0609020204030204" pitchFamily="49" charset="0"/>
                <a:cs typeface="Consolas" panose="020B0609020204030204" pitchFamily="49" charset="0"/>
              </a:rPr>
              <a:t>AzureVM</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ServiceName</a:t>
            </a:r>
            <a:r>
              <a:rPr lang="en-US" sz="1400" dirty="0">
                <a:latin typeface="Consolas" panose="020B0609020204030204" pitchFamily="49" charset="0"/>
                <a:cs typeface="Consolas" panose="020B0609020204030204" pitchFamily="49" charset="0"/>
              </a:rPr>
              <a:t> savnetazu115 -Name savazudc01 #Will see the </a:t>
            </a:r>
            <a:r>
              <a:rPr lang="en-US" sz="1400" dirty="0" err="1">
                <a:latin typeface="Consolas" panose="020B0609020204030204" pitchFamily="49" charset="0"/>
                <a:cs typeface="Consolas" panose="020B0609020204030204" pitchFamily="49" charset="0"/>
              </a:rPr>
              <a:t>GuestAgentStatus</a:t>
            </a:r>
            <a:r>
              <a:rPr lang="en-US" sz="1400" dirty="0">
                <a:latin typeface="Consolas" panose="020B0609020204030204" pitchFamily="49" charset="0"/>
                <a:cs typeface="Consolas" panose="020B0609020204030204" pitchFamily="49" charset="0"/>
              </a:rPr>
              <a:t> is populated </a:t>
            </a:r>
          </a:p>
          <a:p>
            <a:endParaRPr lang="en-US" dirty="0"/>
          </a:p>
          <a:p>
            <a:r>
              <a:rPr lang="en-US" dirty="0"/>
              <a:t> </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PS C:\Users\josavi&gt; Get-</a:t>
            </a:r>
            <a:r>
              <a:rPr lang="en-US" sz="1200" kern="1200" dirty="0" err="1">
                <a:solidFill>
                  <a:schemeClr val="tx1"/>
                </a:solidFill>
                <a:latin typeface="+mn-lt"/>
                <a:ea typeface="+mn-ea"/>
                <a:cs typeface="+mn-cs"/>
              </a:rPr>
              <a:t>AzureVM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ServiceName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savilltecheastuscs</a:t>
            </a:r>
            <a:r>
              <a:rPr lang="en-US" sz="1200" kern="1200" dirty="0">
                <a:solidFill>
                  <a:schemeClr val="tx1"/>
                </a:solidFill>
                <a:latin typeface="+mn-lt"/>
                <a:ea typeface="+mn-ea"/>
                <a:cs typeface="+mn-cs"/>
              </a:rPr>
              <a:t> -Name savazudc01 #Will see the </a:t>
            </a:r>
            <a:r>
              <a:rPr lang="en-US" sz="1200" kern="1200" dirty="0" err="1">
                <a:solidFill>
                  <a:schemeClr val="tx1"/>
                </a:solidFill>
                <a:latin typeface="+mn-lt"/>
                <a:ea typeface="+mn-ea"/>
                <a:cs typeface="+mn-cs"/>
              </a:rPr>
              <a:t>GuestAgentStatus</a:t>
            </a:r>
            <a:r>
              <a:rPr lang="en-US" sz="1200" kern="1200" dirty="0">
                <a:solidFill>
                  <a:schemeClr val="tx1"/>
                </a:solidFill>
                <a:latin typeface="+mn-lt"/>
                <a:ea typeface="+mn-ea"/>
                <a:cs typeface="+mn-cs"/>
              </a:rPr>
              <a:t> is populated</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DeploymentName</a:t>
            </a:r>
            <a:r>
              <a:rPr lang="en-US" sz="1200" kern="1200" dirty="0">
                <a:solidFill>
                  <a:schemeClr val="tx1"/>
                </a:solidFill>
                <a:latin typeface="+mn-lt"/>
                <a:ea typeface="+mn-ea"/>
                <a:cs typeface="+mn-cs"/>
              </a:rPr>
              <a:t>              : savazudc01</a:t>
            </a:r>
          </a:p>
          <a:p>
            <a:r>
              <a:rPr lang="en-US" sz="1200" kern="1200" dirty="0">
                <a:solidFill>
                  <a:schemeClr val="tx1"/>
                </a:solidFill>
                <a:latin typeface="+mn-lt"/>
                <a:ea typeface="+mn-ea"/>
                <a:cs typeface="+mn-cs"/>
              </a:rPr>
              <a:t>Name                        : savazudc01</a:t>
            </a:r>
          </a:p>
          <a:p>
            <a:r>
              <a:rPr lang="en-US" sz="1200" kern="1200" dirty="0">
                <a:solidFill>
                  <a:schemeClr val="tx1"/>
                </a:solidFill>
                <a:latin typeface="+mn-lt"/>
                <a:ea typeface="+mn-ea"/>
                <a:cs typeface="+mn-cs"/>
              </a:rPr>
              <a:t>Label                       : </a:t>
            </a:r>
          </a:p>
          <a:p>
            <a:r>
              <a:rPr lang="en-US" sz="1200" kern="1200" dirty="0">
                <a:solidFill>
                  <a:schemeClr val="tx1"/>
                </a:solidFill>
                <a:latin typeface="+mn-lt"/>
                <a:ea typeface="+mn-ea"/>
                <a:cs typeface="+mn-cs"/>
              </a:rPr>
              <a:t>VM                          : Microsoft.WindowsAzure.Commands.ServiceManagement.Model.PersistentVM</a:t>
            </a:r>
          </a:p>
          <a:p>
            <a:r>
              <a:rPr lang="en-US" sz="1200" kern="1200" dirty="0" err="1">
                <a:solidFill>
                  <a:schemeClr val="tx1"/>
                </a:solidFill>
                <a:latin typeface="+mn-lt"/>
                <a:ea typeface="+mn-ea"/>
                <a:cs typeface="+mn-cs"/>
              </a:rPr>
              <a:t>InstanceStatus</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ReadyRole</a:t>
            </a:r>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IpAddress</a:t>
            </a:r>
            <a:r>
              <a:rPr lang="en-US" sz="1200" kern="1200" dirty="0">
                <a:solidFill>
                  <a:schemeClr val="tx1"/>
                </a:solidFill>
                <a:latin typeface="+mn-lt"/>
                <a:ea typeface="+mn-ea"/>
                <a:cs typeface="+mn-cs"/>
              </a:rPr>
              <a:t>                   : 10.7.115.13</a:t>
            </a:r>
          </a:p>
          <a:p>
            <a:r>
              <a:rPr lang="en-US" sz="1200" kern="1200" dirty="0" err="1">
                <a:solidFill>
                  <a:schemeClr val="tx1"/>
                </a:solidFill>
                <a:latin typeface="+mn-lt"/>
                <a:ea typeface="+mn-ea"/>
                <a:cs typeface="+mn-cs"/>
              </a:rPr>
              <a:t>InstanceStateDetails</a:t>
            </a:r>
            <a:r>
              <a:rPr lang="en-US" sz="1200" kern="1200" dirty="0">
                <a:solidFill>
                  <a:schemeClr val="tx1"/>
                </a:solidFill>
                <a:latin typeface="+mn-lt"/>
                <a:ea typeface="+mn-ea"/>
                <a:cs typeface="+mn-cs"/>
              </a:rPr>
              <a:t>        : </a:t>
            </a:r>
          </a:p>
          <a:p>
            <a:r>
              <a:rPr lang="en-US" sz="1200" kern="1200" dirty="0" err="1">
                <a:solidFill>
                  <a:schemeClr val="tx1"/>
                </a:solidFill>
                <a:latin typeface="+mn-lt"/>
                <a:ea typeface="+mn-ea"/>
                <a:cs typeface="+mn-cs"/>
              </a:rPr>
              <a:t>PowerState</a:t>
            </a:r>
            <a:r>
              <a:rPr lang="en-US" sz="1200" kern="1200" dirty="0">
                <a:solidFill>
                  <a:schemeClr val="tx1"/>
                </a:solidFill>
                <a:latin typeface="+mn-lt"/>
                <a:ea typeface="+mn-ea"/>
                <a:cs typeface="+mn-cs"/>
              </a:rPr>
              <a:t>                  : Started</a:t>
            </a:r>
          </a:p>
          <a:p>
            <a:r>
              <a:rPr lang="en-US" sz="1200" kern="1200" dirty="0" err="1">
                <a:solidFill>
                  <a:schemeClr val="tx1"/>
                </a:solidFill>
                <a:latin typeface="+mn-lt"/>
                <a:ea typeface="+mn-ea"/>
                <a:cs typeface="+mn-cs"/>
              </a:rPr>
              <a:t>InstanceErrorCode</a:t>
            </a:r>
            <a:r>
              <a:rPr lang="en-US" sz="1200" kern="1200" dirty="0">
                <a:solidFill>
                  <a:schemeClr val="tx1"/>
                </a:solidFill>
                <a:latin typeface="+mn-lt"/>
                <a:ea typeface="+mn-ea"/>
                <a:cs typeface="+mn-cs"/>
              </a:rPr>
              <a:t>           : </a:t>
            </a:r>
          </a:p>
          <a:p>
            <a:r>
              <a:rPr lang="en-US" sz="1200" kern="1200" dirty="0" err="1">
                <a:solidFill>
                  <a:schemeClr val="tx1"/>
                </a:solidFill>
                <a:latin typeface="+mn-lt"/>
                <a:ea typeface="+mn-ea"/>
                <a:cs typeface="+mn-cs"/>
              </a:rPr>
              <a:t>InstanceFaultDomain</a:t>
            </a:r>
            <a:r>
              <a:rPr lang="en-US" sz="1200" kern="1200" dirty="0">
                <a:solidFill>
                  <a:schemeClr val="tx1"/>
                </a:solidFill>
                <a:latin typeface="+mn-lt"/>
                <a:ea typeface="+mn-ea"/>
                <a:cs typeface="+mn-cs"/>
              </a:rPr>
              <a:t>         : 0</a:t>
            </a:r>
          </a:p>
          <a:p>
            <a:r>
              <a:rPr lang="en-US" sz="1200" kern="1200" dirty="0" err="1">
                <a:solidFill>
                  <a:schemeClr val="tx1"/>
                </a:solidFill>
                <a:latin typeface="+mn-lt"/>
                <a:ea typeface="+mn-ea"/>
                <a:cs typeface="+mn-cs"/>
              </a:rPr>
              <a:t>InstanceName</a:t>
            </a:r>
            <a:r>
              <a:rPr lang="en-US" sz="1200" kern="1200" dirty="0">
                <a:solidFill>
                  <a:schemeClr val="tx1"/>
                </a:solidFill>
                <a:latin typeface="+mn-lt"/>
                <a:ea typeface="+mn-ea"/>
                <a:cs typeface="+mn-cs"/>
              </a:rPr>
              <a:t>                : savazudc01</a:t>
            </a:r>
          </a:p>
          <a:p>
            <a:r>
              <a:rPr lang="en-US" sz="1200" kern="1200" dirty="0" err="1">
                <a:solidFill>
                  <a:schemeClr val="tx1"/>
                </a:solidFill>
                <a:latin typeface="+mn-lt"/>
                <a:ea typeface="+mn-ea"/>
                <a:cs typeface="+mn-cs"/>
              </a:rPr>
              <a:t>InstanceUpgradeDomain</a:t>
            </a:r>
            <a:r>
              <a:rPr lang="en-US" sz="1200" kern="1200" dirty="0">
                <a:solidFill>
                  <a:schemeClr val="tx1"/>
                </a:solidFill>
                <a:latin typeface="+mn-lt"/>
                <a:ea typeface="+mn-ea"/>
                <a:cs typeface="+mn-cs"/>
              </a:rPr>
              <a:t>       : 0</a:t>
            </a:r>
          </a:p>
          <a:p>
            <a:r>
              <a:rPr lang="en-US" sz="1200" kern="1200" dirty="0" err="1">
                <a:solidFill>
                  <a:schemeClr val="tx1"/>
                </a:solidFill>
                <a:latin typeface="+mn-lt"/>
                <a:ea typeface="+mn-ea"/>
                <a:cs typeface="+mn-cs"/>
              </a:rPr>
              <a:t>InstanceSize</a:t>
            </a:r>
            <a:r>
              <a:rPr lang="en-US" sz="1200" kern="1200" dirty="0">
                <a:solidFill>
                  <a:schemeClr val="tx1"/>
                </a:solidFill>
                <a:latin typeface="+mn-lt"/>
                <a:ea typeface="+mn-ea"/>
                <a:cs typeface="+mn-cs"/>
              </a:rPr>
              <a:t>                : Medium</a:t>
            </a:r>
          </a:p>
          <a:p>
            <a:r>
              <a:rPr lang="en-US" sz="1200" kern="1200" dirty="0" err="1">
                <a:solidFill>
                  <a:schemeClr val="tx1"/>
                </a:solidFill>
                <a:latin typeface="+mn-lt"/>
                <a:ea typeface="+mn-ea"/>
                <a:cs typeface="+mn-cs"/>
              </a:rPr>
              <a:t>AvailabilitySetName</a:t>
            </a:r>
            <a:r>
              <a:rPr lang="en-US" sz="1200" kern="1200" dirty="0">
                <a:solidFill>
                  <a:schemeClr val="tx1"/>
                </a:solidFill>
                <a:latin typeface="+mn-lt"/>
                <a:ea typeface="+mn-ea"/>
                <a:cs typeface="+mn-cs"/>
              </a:rPr>
              <a:t>         : </a:t>
            </a:r>
          </a:p>
          <a:p>
            <a:r>
              <a:rPr lang="en-US" sz="1200" kern="1200" dirty="0" err="1">
                <a:solidFill>
                  <a:schemeClr val="tx1"/>
                </a:solidFill>
                <a:latin typeface="+mn-lt"/>
                <a:ea typeface="+mn-ea"/>
                <a:cs typeface="+mn-cs"/>
              </a:rPr>
              <a:t>DNSName</a:t>
            </a:r>
            <a:r>
              <a:rPr lang="en-US" sz="1200" kern="1200" dirty="0">
                <a:solidFill>
                  <a:schemeClr val="tx1"/>
                </a:solidFill>
                <a:latin typeface="+mn-lt"/>
                <a:ea typeface="+mn-ea"/>
                <a:cs typeface="+mn-cs"/>
              </a:rPr>
              <a:t>                     : http://savilltecheastuscs.cloudapp.net/</a:t>
            </a:r>
          </a:p>
          <a:p>
            <a:r>
              <a:rPr lang="en-US" sz="1200" kern="1200" dirty="0">
                <a:solidFill>
                  <a:schemeClr val="tx1"/>
                </a:solidFill>
                <a:latin typeface="+mn-lt"/>
                <a:ea typeface="+mn-ea"/>
                <a:cs typeface="+mn-cs"/>
              </a:rPr>
              <a:t>Status                      : </a:t>
            </a:r>
            <a:r>
              <a:rPr lang="en-US" sz="1200" kern="1200" dirty="0" err="1">
                <a:solidFill>
                  <a:schemeClr val="tx1"/>
                </a:solidFill>
                <a:latin typeface="+mn-lt"/>
                <a:ea typeface="+mn-ea"/>
                <a:cs typeface="+mn-cs"/>
              </a:rPr>
              <a:t>ReadyRole</a:t>
            </a:r>
            <a:endParaRPr lang="en-US" sz="1200" kern="1200" dirty="0">
              <a:solidFill>
                <a:schemeClr val="tx1"/>
              </a:solidFill>
              <a:latin typeface="+mn-lt"/>
              <a:ea typeface="+mn-ea"/>
              <a:cs typeface="+mn-cs"/>
            </a:endParaRPr>
          </a:p>
          <a:p>
            <a:r>
              <a:rPr lang="en-US" sz="1200" b="1" kern="1200" dirty="0" err="1">
                <a:solidFill>
                  <a:schemeClr val="tx1"/>
                </a:solidFill>
                <a:latin typeface="+mn-lt"/>
                <a:ea typeface="+mn-ea"/>
                <a:cs typeface="+mn-cs"/>
              </a:rPr>
              <a:t>GuestAgentStatus</a:t>
            </a:r>
            <a:r>
              <a:rPr lang="en-US" sz="1200" b="1" kern="1200" dirty="0">
                <a:solidFill>
                  <a:schemeClr val="tx1"/>
                </a:solidFill>
                <a:latin typeface="+mn-lt"/>
                <a:ea typeface="+mn-ea"/>
                <a:cs typeface="+mn-cs"/>
              </a:rPr>
              <a:t>            : Microsoft.WindowsAzure.Commands.ServiceManagement.Model.PersistentVMModel.GuestAgentStatus</a:t>
            </a:r>
          </a:p>
          <a:p>
            <a:r>
              <a:rPr lang="en-US" sz="1200" kern="1200" dirty="0" err="1">
                <a:solidFill>
                  <a:schemeClr val="tx1"/>
                </a:solidFill>
                <a:latin typeface="+mn-lt"/>
                <a:ea typeface="+mn-ea"/>
                <a:cs typeface="+mn-cs"/>
              </a:rPr>
              <a:t>ResourceExtensionStatusList</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Microsoft.Compute.BGInfo</a:t>
            </a:r>
            <a:r>
              <a:rPr lang="en-US" sz="1200" kern="1200" dirty="0">
                <a:solidFill>
                  <a:schemeClr val="tx1"/>
                </a:solidFill>
                <a:latin typeface="+mn-lt"/>
                <a:ea typeface="+mn-ea"/>
                <a:cs typeface="+mn-cs"/>
              </a:rPr>
              <a:t>}</a:t>
            </a:r>
          </a:p>
          <a:p>
            <a:r>
              <a:rPr lang="en-US" sz="1200" kern="1200" dirty="0" err="1">
                <a:solidFill>
                  <a:schemeClr val="tx1"/>
                </a:solidFill>
                <a:latin typeface="+mn-lt"/>
                <a:ea typeface="+mn-ea"/>
                <a:cs typeface="+mn-cs"/>
              </a:rPr>
              <a:t>PublicIPAddress</a:t>
            </a:r>
            <a:r>
              <a:rPr lang="en-US" sz="1200" kern="1200" dirty="0">
                <a:solidFill>
                  <a:schemeClr val="tx1"/>
                </a:solidFill>
                <a:latin typeface="+mn-lt"/>
                <a:ea typeface="+mn-ea"/>
                <a:cs typeface="+mn-cs"/>
              </a:rPr>
              <a:t>             : </a:t>
            </a:r>
          </a:p>
          <a:p>
            <a:r>
              <a:rPr lang="en-US" sz="1200" kern="1200" dirty="0" err="1">
                <a:solidFill>
                  <a:schemeClr val="tx1"/>
                </a:solidFill>
                <a:latin typeface="+mn-lt"/>
                <a:ea typeface="+mn-ea"/>
                <a:cs typeface="+mn-cs"/>
              </a:rPr>
              <a:t>PublicIPName</a:t>
            </a:r>
            <a:r>
              <a:rPr lang="en-US" sz="1200" kern="1200" dirty="0">
                <a:solidFill>
                  <a:schemeClr val="tx1"/>
                </a:solidFill>
                <a:latin typeface="+mn-lt"/>
                <a:ea typeface="+mn-ea"/>
                <a:cs typeface="+mn-cs"/>
              </a:rPr>
              <a:t>                : </a:t>
            </a:r>
          </a:p>
          <a:p>
            <a:r>
              <a:rPr lang="en-US" sz="1200" kern="1200" dirty="0" err="1">
                <a:solidFill>
                  <a:schemeClr val="tx1"/>
                </a:solidFill>
                <a:latin typeface="+mn-lt"/>
                <a:ea typeface="+mn-ea"/>
                <a:cs typeface="+mn-cs"/>
              </a:rPr>
              <a:t>ServiceName</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savilltecheastuscs</a:t>
            </a:r>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OperationDescription</a:t>
            </a:r>
            <a:r>
              <a:rPr lang="en-US" sz="1200" kern="1200" dirty="0">
                <a:solidFill>
                  <a:schemeClr val="tx1"/>
                </a:solidFill>
                <a:latin typeface="+mn-lt"/>
                <a:ea typeface="+mn-ea"/>
                <a:cs typeface="+mn-cs"/>
              </a:rPr>
              <a:t>        : Get-</a:t>
            </a:r>
            <a:r>
              <a:rPr lang="en-US" sz="1200" kern="1200" dirty="0" err="1">
                <a:solidFill>
                  <a:schemeClr val="tx1"/>
                </a:solidFill>
                <a:latin typeface="+mn-lt"/>
                <a:ea typeface="+mn-ea"/>
                <a:cs typeface="+mn-cs"/>
              </a:rPr>
              <a:t>AzureVM</a:t>
            </a:r>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OperationId</a:t>
            </a:r>
            <a:r>
              <a:rPr lang="en-US" sz="1200" kern="1200" dirty="0">
                <a:solidFill>
                  <a:schemeClr val="tx1"/>
                </a:solidFill>
                <a:latin typeface="+mn-lt"/>
                <a:ea typeface="+mn-ea"/>
                <a:cs typeface="+mn-cs"/>
              </a:rPr>
              <a:t>                 : a7194ceabbd7cde49b3137bd28621145</a:t>
            </a:r>
          </a:p>
          <a:p>
            <a:r>
              <a:rPr lang="en-US" sz="1200" kern="1200" dirty="0" err="1">
                <a:solidFill>
                  <a:schemeClr val="tx1"/>
                </a:solidFill>
                <a:latin typeface="+mn-lt"/>
                <a:ea typeface="+mn-ea"/>
                <a:cs typeface="+mn-cs"/>
              </a:rPr>
              <a:t>OperationStatus</a:t>
            </a:r>
            <a:r>
              <a:rPr lang="en-US" sz="1200" kern="1200" dirty="0">
                <a:solidFill>
                  <a:schemeClr val="tx1"/>
                </a:solidFill>
                <a:latin typeface="+mn-lt"/>
                <a:ea typeface="+mn-ea"/>
                <a:cs typeface="+mn-cs"/>
              </a:rPr>
              <a:t>             : OK </a:t>
            </a:r>
          </a:p>
          <a:p>
            <a:endParaRPr lang="en-US" dirty="0"/>
          </a:p>
          <a:p>
            <a:endParaRPr lang="en-US" dirty="0"/>
          </a:p>
          <a:p>
            <a:endParaRPr lang="en-US" dirty="0"/>
          </a:p>
          <a:p>
            <a:r>
              <a:rPr lang="en-US" dirty="0"/>
              <a:t>http://azure.microsoft.com/blog/2014/04/11/vm-agent-and-extensions-part-1/</a:t>
            </a:r>
          </a:p>
          <a:p>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30</a:t>
            </a:fld>
            <a:endParaRPr lang="en-US"/>
          </a:p>
        </p:txBody>
      </p:sp>
    </p:spTree>
    <p:extLst>
      <p:ext uri="{BB962C8B-B14F-4D97-AF65-F5344CB8AC3E}">
        <p14:creationId xmlns:p14="http://schemas.microsoft.com/office/powerpoint/2010/main" val="489105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Extensions support partner</a:t>
            </a:r>
            <a:r>
              <a:rPr lang="en-US" baseline="0" dirty="0"/>
              <a:t> ecosystem to bring additional value</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RDMA</a:t>
            </a:r>
            <a:r>
              <a:rPr lang="en-US" baseline="0" dirty="0"/>
              <a:t> Drivers in A8/A9 are installed via the extensions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vm</a:t>
            </a:r>
            <a:r>
              <a:rPr lang="en-US" sz="1200" kern="1200" dirty="0">
                <a:solidFill>
                  <a:schemeClr val="tx1"/>
                </a:solidFill>
                <a:latin typeface="+mn-lt"/>
                <a:ea typeface="+mn-ea"/>
                <a:cs typeface="+mn-cs"/>
              </a:rPr>
              <a:t> = Get-</a:t>
            </a:r>
            <a:r>
              <a:rPr lang="en-US" sz="1200" kern="1200" dirty="0" err="1">
                <a:solidFill>
                  <a:schemeClr val="tx1"/>
                </a:solidFill>
                <a:latin typeface="+mn-lt"/>
                <a:ea typeface="+mn-ea"/>
                <a:cs typeface="+mn-cs"/>
              </a:rPr>
              <a:t>AzureVM</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ServiceName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SavillMinecraft</a:t>
            </a:r>
            <a:r>
              <a:rPr lang="en-US" sz="1200" kern="1200" dirty="0">
                <a:solidFill>
                  <a:schemeClr val="tx1"/>
                </a:solidFill>
                <a:latin typeface="+mn-lt"/>
                <a:ea typeface="+mn-ea"/>
                <a:cs typeface="+mn-cs"/>
              </a:rPr>
              <a:t> –Name </a:t>
            </a:r>
            <a:r>
              <a:rPr lang="en-US" sz="1200" kern="1200" dirty="0" err="1">
                <a:solidFill>
                  <a:schemeClr val="tx1"/>
                </a:solidFill>
                <a:latin typeface="+mn-lt"/>
                <a:ea typeface="+mn-ea"/>
                <a:cs typeface="+mn-cs"/>
              </a:rPr>
              <a:t>MineCraftSrv</a:t>
            </a:r>
            <a:r>
              <a:rPr lang="en-US" sz="1200"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http://azure.microsoft.com/blog/2014/04/11/vm-agent-and-extensions-part-1/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Extensions registered are listed at the bottom</a:t>
            </a:r>
            <a:r>
              <a:rPr lang="en-US" sz="1200" kern="1200" baseline="0" dirty="0">
                <a:solidFill>
                  <a:schemeClr val="tx1"/>
                </a:solidFill>
                <a:latin typeface="+mn-lt"/>
                <a:ea typeface="+mn-ea"/>
                <a:cs typeface="+mn-cs"/>
              </a:rPr>
              <a:t> of VM dashboard in portal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r>
              <a:rPr lang="en-US" dirty="0"/>
              <a:t>Enable </a:t>
            </a:r>
            <a:r>
              <a:rPr lang="en-US" dirty="0" err="1"/>
              <a:t>BGInfo</a:t>
            </a:r>
            <a:r>
              <a:rPr lang="en-US" dirty="0"/>
              <a:t> to set background with info</a:t>
            </a:r>
          </a:p>
          <a:p>
            <a:pPr lvl="1"/>
            <a:r>
              <a:rPr lang="en-US" dirty="0">
                <a:latin typeface="Consolas" panose="020B0609020204030204" pitchFamily="49" charset="0"/>
                <a:cs typeface="Consolas" panose="020B0609020204030204" pitchFamily="49" charset="0"/>
              </a:rPr>
              <a:t>Set-</a:t>
            </a:r>
            <a:r>
              <a:rPr lang="en-US" dirty="0" err="1">
                <a:latin typeface="Consolas" panose="020B0609020204030204" pitchFamily="49" charset="0"/>
                <a:cs typeface="Consolas" panose="020B0609020204030204" pitchFamily="49" charset="0"/>
              </a:rPr>
              <a:t>AzureVMBGInfoExtension</a:t>
            </a:r>
            <a:r>
              <a:rPr lang="en-US" dirty="0">
                <a:latin typeface="Consolas" panose="020B0609020204030204" pitchFamily="49" charset="0"/>
                <a:cs typeface="Consolas" panose="020B0609020204030204" pitchFamily="49" charset="0"/>
              </a:rPr>
              <a:t> -VM $VM</a:t>
            </a:r>
          </a:p>
          <a:p>
            <a:r>
              <a:rPr lang="en-US" dirty="0"/>
              <a:t>Reset local password in VM</a:t>
            </a:r>
          </a:p>
          <a:p>
            <a:pPr lvl="1"/>
            <a:r>
              <a:rPr lang="en-US" dirty="0">
                <a:latin typeface="Consolas" panose="020B0609020204030204" pitchFamily="49" charset="0"/>
                <a:cs typeface="Consolas" panose="020B0609020204030204" pitchFamily="49" charset="0"/>
              </a:rPr>
              <a:t>Set-</a:t>
            </a:r>
            <a:r>
              <a:rPr lang="en-US" dirty="0" err="1">
                <a:latin typeface="Consolas" panose="020B0609020204030204" pitchFamily="49" charset="0"/>
                <a:cs typeface="Consolas" panose="020B0609020204030204" pitchFamily="49" charset="0"/>
              </a:rPr>
              <a:t>AzureVMAccessExtension</a:t>
            </a:r>
            <a:r>
              <a:rPr lang="en-US" dirty="0">
                <a:latin typeface="Consolas" panose="020B0609020204030204" pitchFamily="49" charset="0"/>
                <a:cs typeface="Consolas" panose="020B0609020204030204" pitchFamily="49" charset="0"/>
              </a:rPr>
              <a:t> -VM $VM –</a:t>
            </a:r>
            <a:r>
              <a:rPr lang="en-US" dirty="0" err="1">
                <a:latin typeface="Consolas" panose="020B0609020204030204" pitchFamily="49" charset="0"/>
                <a:cs typeface="Consolas" panose="020B0609020204030204" pitchFamily="49" charset="0"/>
              </a:rPr>
              <a:t>UserName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localadmin</a:t>
            </a:r>
            <a:r>
              <a:rPr lang="en-US" dirty="0">
                <a:latin typeface="Consolas" panose="020B0609020204030204" pitchFamily="49" charset="0"/>
                <a:cs typeface="Consolas" panose="020B0609020204030204" pitchFamily="49" charset="0"/>
              </a:rPr>
              <a:t>" –Password "P@55word!" –</a:t>
            </a:r>
            <a:r>
              <a:rPr lang="en-US" dirty="0" err="1">
                <a:latin typeface="Consolas" panose="020B0609020204030204" pitchFamily="49" charset="0"/>
                <a:cs typeface="Consolas" panose="020B0609020204030204" pitchFamily="49" charset="0"/>
              </a:rPr>
              <a:t>ReferenceName</a:t>
            </a:r>
            <a:r>
              <a:rPr lang="en-US" dirty="0">
                <a:latin typeface="Consolas" panose="020B0609020204030204" pitchFamily="49" charset="0"/>
                <a:cs typeface="Consolas" panose="020B0609020204030204" pitchFamily="49" charset="0"/>
              </a:rPr>
              <a:t> Reset-Pass1 </a:t>
            </a:r>
          </a:p>
          <a:p>
            <a:r>
              <a:rPr lang="en-US" dirty="0"/>
              <a:t>Enable RDP and required firewall exception</a:t>
            </a:r>
          </a:p>
          <a:p>
            <a:pPr lvl="1"/>
            <a:r>
              <a:rPr lang="en-US" dirty="0">
                <a:latin typeface="Consolas" panose="020B0609020204030204" pitchFamily="49" charset="0"/>
                <a:cs typeface="Consolas" panose="020B0609020204030204" pitchFamily="49" charset="0"/>
              </a:rPr>
              <a:t>Set-</a:t>
            </a:r>
            <a:r>
              <a:rPr lang="en-US" dirty="0" err="1">
                <a:latin typeface="Consolas" panose="020B0609020204030204" pitchFamily="49" charset="0"/>
                <a:cs typeface="Consolas" panose="020B0609020204030204" pitchFamily="49" charset="0"/>
              </a:rPr>
              <a:t>AzureVMAccessExtension</a:t>
            </a:r>
            <a:r>
              <a:rPr lang="en-US" dirty="0">
                <a:latin typeface="Consolas" panose="020B0609020204030204" pitchFamily="49" charset="0"/>
                <a:cs typeface="Consolas" panose="020B0609020204030204" pitchFamily="49" charset="0"/>
              </a:rPr>
              <a:t> -VM $VM </a:t>
            </a:r>
          </a:p>
          <a:p>
            <a:r>
              <a:rPr lang="en-US" dirty="0"/>
              <a:t>After any extension change have to update the VM</a:t>
            </a:r>
          </a:p>
          <a:p>
            <a:pPr lvl="1"/>
            <a:r>
              <a:rPr lang="en-US" dirty="0">
                <a:latin typeface="Consolas" panose="020B0609020204030204" pitchFamily="49" charset="0"/>
                <a:cs typeface="Consolas" panose="020B0609020204030204" pitchFamily="49" charset="0"/>
              </a:rPr>
              <a:t>$VM | Update-</a:t>
            </a:r>
            <a:r>
              <a:rPr lang="en-US" dirty="0" err="1">
                <a:latin typeface="Consolas" panose="020B0609020204030204" pitchFamily="49" charset="0"/>
                <a:cs typeface="Consolas" panose="020B0609020204030204" pitchFamily="49" charset="0"/>
              </a:rPr>
              <a:t>AzureVM</a:t>
            </a:r>
            <a:r>
              <a:rPr lang="en-US" dirty="0">
                <a:latin typeface="Consolas" panose="020B0609020204030204" pitchFamily="49" charset="0"/>
                <a:cs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31</a:t>
            </a:fld>
            <a:endParaRPr lang="en-US"/>
          </a:p>
        </p:txBody>
      </p:sp>
    </p:spTree>
    <p:extLst>
      <p:ext uri="{BB962C8B-B14F-4D97-AF65-F5344CB8AC3E}">
        <p14:creationId xmlns:p14="http://schemas.microsoft.com/office/powerpoint/2010/main" val="2227943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http://azure.microsoft.com/en-us/documentation/articles/cloud-services-how-to-manage/ </a:t>
            </a:r>
          </a:p>
          <a:p>
            <a:endParaRPr lang="en-US" dirty="0"/>
          </a:p>
          <a:p>
            <a:endParaRPr lang="en-US" dirty="0"/>
          </a:p>
        </p:txBody>
      </p:sp>
      <p:sp>
        <p:nvSpPr>
          <p:cNvPr id="4" name="Slide Number Placeholder 3"/>
          <p:cNvSpPr>
            <a:spLocks noGrp="1"/>
          </p:cNvSpPr>
          <p:nvPr>
            <p:ph type="sldNum" sz="quarter" idx="10"/>
          </p:nvPr>
        </p:nvSpPr>
        <p:spPr/>
        <p:txBody>
          <a:bodyPr/>
          <a:lstStyle/>
          <a:p>
            <a:fld id="{A3668215-F9DC-468B-AAD1-3C611FE7081D}" type="slidenum">
              <a:rPr lang="en-US" smtClean="0"/>
              <a:t>32</a:t>
            </a:fld>
            <a:endParaRPr lang="en-US"/>
          </a:p>
        </p:txBody>
      </p:sp>
    </p:spTree>
    <p:extLst>
      <p:ext uri="{BB962C8B-B14F-4D97-AF65-F5344CB8AC3E}">
        <p14:creationId xmlns:p14="http://schemas.microsoft.com/office/powerpoint/2010/main" val="667314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https://azure.microsoft.com/en-us/documentation/articles/virtual-machines-azurerm-versus-azuresm/</a:t>
            </a:r>
          </a:p>
          <a:p>
            <a:endParaRPr lang="en-US" dirty="0"/>
          </a:p>
          <a:p>
            <a:r>
              <a:rPr lang="en-US" dirty="0"/>
              <a:t>Call rest</a:t>
            </a:r>
            <a:r>
              <a:rPr lang="en-US" baseline="0" dirty="0"/>
              <a:t> from </a:t>
            </a:r>
            <a:r>
              <a:rPr lang="en-US" baseline="0" dirty="0" err="1"/>
              <a:t>powershell</a:t>
            </a:r>
            <a:endParaRPr lang="en-US" baseline="0" dirty="0"/>
          </a:p>
          <a:p>
            <a:r>
              <a:rPr lang="en-US" dirty="0"/>
              <a:t>http://windowsitpro.com/azure/communicate-azure-rest-powershell</a:t>
            </a:r>
          </a:p>
        </p:txBody>
      </p:sp>
      <p:sp>
        <p:nvSpPr>
          <p:cNvPr id="4" name="Slide Number Placeholder 3"/>
          <p:cNvSpPr>
            <a:spLocks noGrp="1"/>
          </p:cNvSpPr>
          <p:nvPr>
            <p:ph type="sldNum" sz="quarter" idx="10"/>
          </p:nvPr>
        </p:nvSpPr>
        <p:spPr/>
        <p:txBody>
          <a:bodyPr/>
          <a:lstStyle/>
          <a:p>
            <a:fld id="{9CFF0303-C42C-45B0-90E2-B937A29CF22A}" type="slidenum">
              <a:rPr lang="en-US" smtClean="0"/>
              <a:t>33</a:t>
            </a:fld>
            <a:endParaRPr lang="en-US"/>
          </a:p>
        </p:txBody>
      </p:sp>
    </p:spTree>
    <p:extLst>
      <p:ext uri="{BB962C8B-B14F-4D97-AF65-F5344CB8AC3E}">
        <p14:creationId xmlns:p14="http://schemas.microsoft.com/office/powerpoint/2010/main" val="1669227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3</a:t>
            </a:fld>
            <a:endParaRPr lang="en-US" dirty="0"/>
          </a:p>
        </p:txBody>
      </p:sp>
    </p:spTree>
    <p:extLst>
      <p:ext uri="{BB962C8B-B14F-4D97-AF65-F5344CB8AC3E}">
        <p14:creationId xmlns:p14="http://schemas.microsoft.com/office/powerpoint/2010/main" val="1779994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there is no cloud service. That is dead for </a:t>
            </a:r>
            <a:r>
              <a:rPr lang="en-US" dirty="0" err="1"/>
              <a:t>IaaS</a:t>
            </a:r>
            <a:r>
              <a:rPr lang="en-US" dirty="0"/>
              <a:t> (still there for </a:t>
            </a:r>
            <a:r>
              <a:rPr lang="en-US" dirty="0" err="1"/>
              <a:t>PaaS</a:t>
            </a:r>
            <a:r>
              <a:rPr lang="en-US" dirty="0"/>
              <a:t>)</a:t>
            </a:r>
          </a:p>
          <a:p>
            <a:endParaRPr lang="en-US" dirty="0"/>
          </a:p>
          <a:p>
            <a:r>
              <a:rPr lang="en-US" dirty="0" err="1"/>
              <a:t>IaaS</a:t>
            </a:r>
            <a:r>
              <a:rPr lang="en-US" dirty="0"/>
              <a:t> v2 using ARM changes this and removes the use of the Cloud Service (</a:t>
            </a:r>
            <a:r>
              <a:rPr lang="en-US" dirty="0" err="1"/>
              <a:t>PaaS</a:t>
            </a:r>
            <a:r>
              <a:rPr lang="en-US" dirty="0"/>
              <a:t> still uses Cloud Services) and instead all VMs must now be part of a Virtual Network and live within a Resource Group which can also contain other types of resource such as storage. Because there is no cloud service the functions of the cloud service move to other constructs. VMs can have their own Internet routable IP address that is not shared using an instance-level public IP address (PIP) giving a VM direct Internet connectivity (note PIPs can also be used with </a:t>
            </a:r>
            <a:r>
              <a:rPr lang="en-US" dirty="0" err="1"/>
              <a:t>IaaS</a:t>
            </a:r>
            <a:r>
              <a:rPr lang="en-US" dirty="0"/>
              <a:t> v1). Alternatively it is possible to create a load balancer resource and assign a VIP to the load balancer which points to network adapters assigned to VMs.</a:t>
            </a:r>
          </a:p>
          <a:p>
            <a:endParaRPr lang="en-US" dirty="0"/>
          </a:p>
          <a:p>
            <a:r>
              <a:rPr lang="en-US" dirty="0"/>
              <a:t>The order of performing actions in </a:t>
            </a:r>
            <a:r>
              <a:rPr lang="en-US" dirty="0" err="1"/>
              <a:t>IaaS</a:t>
            </a:r>
            <a:r>
              <a:rPr lang="en-US" dirty="0"/>
              <a:t> v2 is:</a:t>
            </a:r>
          </a:p>
          <a:p>
            <a:r>
              <a:rPr lang="en-US" b="1" dirty="0"/>
              <a:t>Create a Resource Group (which can contain resources from all over the world)</a:t>
            </a:r>
          </a:p>
          <a:p>
            <a:r>
              <a:rPr lang="en-US" b="1" dirty="0"/>
              <a:t>Create or ensure there is an existing ARM (v2) storage account and virtual network to be used by the new VM. You cannot use non-ARM virtual networks or storage accounts with an ARM based VM</a:t>
            </a:r>
          </a:p>
          <a:p>
            <a:r>
              <a:rPr lang="en-US" b="1" dirty="0"/>
              <a:t>Create a network adapter object which must be placed in a virtual network (the virtual network does not have to be in the same resource group as the VMs)</a:t>
            </a:r>
          </a:p>
          <a:p>
            <a:r>
              <a:rPr lang="en-US" b="1" dirty="0"/>
              <a:t>Create a VM and attach the network adapter object to it</a:t>
            </a:r>
          </a:p>
          <a:p>
            <a:r>
              <a:rPr lang="en-US" b="1" dirty="0"/>
              <a:t>Add either a PIP to the network adapter or create a load balancer and assign a VIP then create NAT rules to enable Internet access to the VM services. Typically if you have a single VM needing to offer services you can assign a PIP but for larger scale use a network load balancer with NAT rules</a:t>
            </a:r>
          </a:p>
          <a:p>
            <a:endParaRPr lang="en-US" dirty="0"/>
          </a:p>
          <a:p>
            <a:r>
              <a:rPr lang="en-US" dirty="0"/>
              <a:t>If you think of equating </a:t>
            </a:r>
            <a:r>
              <a:rPr lang="en-US" dirty="0" err="1"/>
              <a:t>IaaS</a:t>
            </a:r>
            <a:r>
              <a:rPr lang="en-US" dirty="0"/>
              <a:t> v1 to </a:t>
            </a:r>
            <a:r>
              <a:rPr lang="en-US" dirty="0" err="1"/>
              <a:t>IaaS</a:t>
            </a:r>
            <a:r>
              <a:rPr lang="en-US" dirty="0"/>
              <a:t> v2 I think the following:</a:t>
            </a:r>
          </a:p>
          <a:p>
            <a:r>
              <a:rPr lang="en-US" b="1" dirty="0"/>
              <a:t>The DNS name that was previously assigned to the Cloud Service now is configured as part of a VIP assigned to a load balancer. </a:t>
            </a:r>
            <a:r>
              <a:rPr lang="en-US" dirty="0"/>
              <a:t>&lt;</a:t>
            </a:r>
            <a:r>
              <a:rPr lang="en-US" dirty="0" err="1"/>
              <a:t>domainlabel</a:t>
            </a:r>
            <a:r>
              <a:rPr lang="en-US" dirty="0"/>
              <a:t>&gt;.&lt;region&gt;.cloudapp.azure.com is new format</a:t>
            </a:r>
            <a:r>
              <a:rPr lang="en-US" baseline="0" dirty="0"/>
              <a:t> instead of cloudapp.net</a:t>
            </a:r>
            <a:endParaRPr lang="en-US" b="1" dirty="0"/>
          </a:p>
          <a:p>
            <a:r>
              <a:rPr lang="en-US" b="1" dirty="0"/>
              <a:t>The container for expressing availability is now directly the Availability Set (which supports 3 Fault Domains)</a:t>
            </a:r>
          </a:p>
          <a:p>
            <a:r>
              <a:rPr lang="en-US" b="1" dirty="0"/>
              <a:t>Load balancers are now a discrete object that is referenced when creating virtual network adapters and assigning to a VM</a:t>
            </a:r>
          </a:p>
          <a:p>
            <a:r>
              <a:rPr lang="en-US" b="1" dirty="0"/>
              <a:t>The VIP is now assigned to a load balancer (or use a PIP directly with a VM)</a:t>
            </a:r>
          </a:p>
          <a:p>
            <a:r>
              <a:rPr lang="en-US" b="1" dirty="0"/>
              <a:t>Endpoints are now NAT rules on the load balancer</a:t>
            </a:r>
          </a:p>
          <a:p>
            <a:r>
              <a:rPr lang="en-US" b="1" dirty="0"/>
              <a:t>VMs are always placed in Virtual Networks</a:t>
            </a:r>
          </a:p>
          <a:p>
            <a:r>
              <a:rPr lang="en-US" b="1" dirty="0"/>
              <a:t>Certain discrete resources must be provisioned before the VM is created such as network adapters</a:t>
            </a:r>
          </a:p>
          <a:p>
            <a:endParaRPr lang="en-US" dirty="0"/>
          </a:p>
        </p:txBody>
      </p:sp>
      <p:sp>
        <p:nvSpPr>
          <p:cNvPr id="4" name="Slide Number Placeholder 3"/>
          <p:cNvSpPr>
            <a:spLocks noGrp="1"/>
          </p:cNvSpPr>
          <p:nvPr>
            <p:ph type="sldNum" sz="quarter" idx="10"/>
          </p:nvPr>
        </p:nvSpPr>
        <p:spPr/>
        <p:txBody>
          <a:bodyPr/>
          <a:lstStyle/>
          <a:p>
            <a:fld id="{9CFF0303-C42C-45B0-90E2-B937A29CF22A}" type="slidenum">
              <a:rPr lang="en-US" smtClean="0"/>
              <a:t>34</a:t>
            </a:fld>
            <a:endParaRPr lang="en-US"/>
          </a:p>
        </p:txBody>
      </p:sp>
    </p:spTree>
    <p:extLst>
      <p:ext uri="{BB962C8B-B14F-4D97-AF65-F5344CB8AC3E}">
        <p14:creationId xmlns:p14="http://schemas.microsoft.com/office/powerpoint/2010/main" val="3092960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Orchestrator runbook and offer by Service Manager request offering</a:t>
            </a:r>
          </a:p>
        </p:txBody>
      </p:sp>
      <p:sp>
        <p:nvSpPr>
          <p:cNvPr id="4" name="Slide Number Placeholder 3"/>
          <p:cNvSpPr>
            <a:spLocks noGrp="1"/>
          </p:cNvSpPr>
          <p:nvPr>
            <p:ph type="sldNum" sz="quarter" idx="10"/>
          </p:nvPr>
        </p:nvSpPr>
        <p:spPr/>
        <p:txBody>
          <a:bodyPr/>
          <a:lstStyle/>
          <a:p>
            <a:fld id="{A3668215-F9DC-468B-AAD1-3C611FE7081D}" type="slidenum">
              <a:rPr lang="en-US" smtClean="0"/>
              <a:t>35</a:t>
            </a:fld>
            <a:endParaRPr lang="en-US"/>
          </a:p>
        </p:txBody>
      </p:sp>
    </p:spTree>
    <p:extLst>
      <p:ext uri="{BB962C8B-B14F-4D97-AF65-F5344CB8AC3E}">
        <p14:creationId xmlns:p14="http://schemas.microsoft.com/office/powerpoint/2010/main" val="2992842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31dec2015.htm FAQs</a:t>
            </a:r>
            <a:r>
              <a:rPr lang="en-US" b="1" baseline="0" dirty="0"/>
              <a:t> for example creation</a:t>
            </a:r>
            <a:endParaRPr lang="en-US" b="1" dirty="0"/>
          </a:p>
          <a:p>
            <a:endParaRPr lang="en-US" b="1" dirty="0"/>
          </a:p>
          <a:p>
            <a:r>
              <a:rPr lang="en-US" sz="700" u="sng" kern="1200" dirty="0">
                <a:solidFill>
                  <a:schemeClr val="tx1"/>
                </a:solidFill>
                <a:effectLst/>
                <a:latin typeface="Arial" pitchFamily="34" charset="0"/>
                <a:ea typeface="+mn-ea"/>
                <a:cs typeface="Arial" pitchFamily="34" charset="0"/>
                <a:hlinkClick r:id="rId3"/>
              </a:rPr>
              <a:t>http://windowsitpro.com/azure/finding-images-azure-powershell</a:t>
            </a:r>
            <a:endParaRPr lang="en-US" sz="700" kern="1200" dirty="0">
              <a:solidFill>
                <a:schemeClr val="tx1"/>
              </a:solidFill>
              <a:effectLst/>
              <a:latin typeface="Arial" pitchFamily="34" charset="0"/>
              <a:ea typeface="+mn-ea"/>
              <a:cs typeface="Arial" pitchFamily="34" charset="0"/>
            </a:endParaRPr>
          </a:p>
          <a:p>
            <a:r>
              <a:rPr lang="en-US" sz="700" u="sng" kern="1200" dirty="0">
                <a:solidFill>
                  <a:schemeClr val="tx1"/>
                </a:solidFill>
                <a:effectLst/>
                <a:latin typeface="Arial" pitchFamily="34" charset="0"/>
                <a:ea typeface="+mn-ea"/>
                <a:cs typeface="Arial" pitchFamily="34" charset="0"/>
                <a:hlinkClick r:id="rId4"/>
              </a:rPr>
              <a:t>http://windowsitpro.com/azure/create-new-vm-using-azurerm-cmdlets</a:t>
            </a:r>
            <a:r>
              <a:rPr lang="en-US" sz="700" kern="1200" dirty="0">
                <a:solidFill>
                  <a:schemeClr val="tx1"/>
                </a:solidFill>
                <a:effectLst/>
                <a:latin typeface="Arial" pitchFamily="34" charset="0"/>
                <a:ea typeface="+mn-ea"/>
                <a:cs typeface="Arial" pitchFamily="34" charset="0"/>
              </a:rPr>
              <a:t> </a:t>
            </a:r>
          </a:p>
          <a:p>
            <a:endParaRPr lang="en-US" b="1" dirty="0"/>
          </a:p>
          <a:p>
            <a:endParaRPr lang="en-US" b="1" dirty="0"/>
          </a:p>
          <a:p>
            <a:r>
              <a:rPr lang="en-US" sz="700" u="sng" kern="1200" dirty="0">
                <a:solidFill>
                  <a:schemeClr val="tx1"/>
                </a:solidFill>
                <a:effectLst/>
                <a:latin typeface="Arial" pitchFamily="34" charset="0"/>
                <a:ea typeface="+mn-ea"/>
                <a:cs typeface="Arial" pitchFamily="34" charset="0"/>
                <a:hlinkClick r:id="rId5"/>
              </a:rPr>
              <a:t>http://windowsitpro.com/azure/azure-powershell-10-changes</a:t>
            </a:r>
            <a:endParaRPr lang="en-US" sz="700" kern="1200" dirty="0">
              <a:solidFill>
                <a:schemeClr val="tx1"/>
              </a:solidFill>
              <a:effectLst/>
              <a:latin typeface="Arial" pitchFamily="34" charset="0"/>
              <a:ea typeface="+mn-ea"/>
              <a:cs typeface="Arial" pitchFamily="34" charset="0"/>
            </a:endParaRPr>
          </a:p>
          <a:p>
            <a:r>
              <a:rPr lang="en-US" sz="700" u="sng" kern="1200" dirty="0">
                <a:solidFill>
                  <a:schemeClr val="tx1"/>
                </a:solidFill>
                <a:effectLst/>
                <a:latin typeface="Arial" pitchFamily="34" charset="0"/>
                <a:ea typeface="+mn-ea"/>
                <a:cs typeface="Arial" pitchFamily="34" charset="0"/>
                <a:hlinkClick r:id="rId6"/>
              </a:rPr>
              <a:t>http://windowsitpro.com/azure/view-status-arm-vms-using-powershell</a:t>
            </a:r>
            <a:endParaRPr lang="en-US" sz="700" kern="1200" dirty="0">
              <a:solidFill>
                <a:schemeClr val="tx1"/>
              </a:solidFill>
              <a:effectLst/>
              <a:latin typeface="Arial" pitchFamily="34" charset="0"/>
              <a:ea typeface="+mn-ea"/>
              <a:cs typeface="Arial" pitchFamily="34" charset="0"/>
            </a:endParaRPr>
          </a:p>
          <a:p>
            <a:r>
              <a:rPr lang="en-US" sz="700" u="sng" kern="1200" dirty="0">
                <a:solidFill>
                  <a:schemeClr val="tx1"/>
                </a:solidFill>
                <a:effectLst/>
                <a:latin typeface="Arial" pitchFamily="34" charset="0"/>
                <a:ea typeface="+mn-ea"/>
                <a:cs typeface="Arial" pitchFamily="34" charset="0"/>
                <a:hlinkClick r:id="rId7"/>
              </a:rPr>
              <a:t>http://windowsitpro.com/azure/get-latest-version-azure-powershell-1</a:t>
            </a:r>
            <a:endParaRPr lang="en-US" sz="700" kern="1200" dirty="0">
              <a:solidFill>
                <a:schemeClr val="tx1"/>
              </a:solidFill>
              <a:effectLst/>
              <a:latin typeface="Arial" pitchFamily="34" charset="0"/>
              <a:ea typeface="+mn-ea"/>
              <a:cs typeface="Arial" pitchFamily="34" charset="0"/>
            </a:endParaRPr>
          </a:p>
          <a:p>
            <a:endParaRPr lang="en-US" b="1" dirty="0"/>
          </a:p>
          <a:p>
            <a:endParaRPr lang="en-US" b="1" dirty="0"/>
          </a:p>
          <a:p>
            <a:r>
              <a:rPr lang="en-US" b="1" dirty="0"/>
              <a:t>A.</a:t>
            </a:r>
            <a:r>
              <a:rPr lang="en-US" dirty="0"/>
              <a:t> Azure PowerShell 1.0 represents a new direction for the management of Azure Resource Manager resources vs Azure Service Manager resources. Prior to 1.0 the Switch-</a:t>
            </a:r>
            <a:r>
              <a:rPr lang="en-US" dirty="0" err="1"/>
              <a:t>AzureMode</a:t>
            </a:r>
            <a:r>
              <a:rPr lang="en-US" dirty="0"/>
              <a:t> cmdlet was used to switch between ARM and ASM management and cmdlets with the same name were used in each mode but behaved very differently. With 1.0 the ARM cmdlets all have RM in the name, for example Get-</a:t>
            </a:r>
            <a:r>
              <a:rPr lang="en-US" dirty="0" err="1"/>
              <a:t>AzureRMVM</a:t>
            </a:r>
            <a:r>
              <a:rPr lang="en-US" dirty="0"/>
              <a:t> instead of Get-</a:t>
            </a:r>
            <a:r>
              <a:rPr lang="en-US" dirty="0" err="1"/>
              <a:t>AzureVM</a:t>
            </a:r>
            <a:r>
              <a:rPr lang="en-US" dirty="0"/>
              <a:t>. This means a switch of mode is no longer required as you specifically use the ARM cmdlets which are also in a separate module.</a:t>
            </a:r>
          </a:p>
          <a:p>
            <a:r>
              <a:rPr lang="en-US" dirty="0"/>
              <a:t>The new Azure PowerShell 1.0 can be downloaded from </a:t>
            </a:r>
            <a:r>
              <a:rPr lang="en-US" dirty="0">
                <a:hlinkClick r:id="rId8"/>
              </a:rPr>
              <a:t>https://azure.microsoft.com/en-us/downloads/</a:t>
            </a:r>
            <a:r>
              <a:rPr lang="en-US" dirty="0"/>
              <a:t> under the Command-line tools section. Note that the pre 1.0 is still available as the legacy PowerShell library. Once installed you need to download the various modules that make up the </a:t>
            </a:r>
            <a:r>
              <a:rPr lang="en-US" dirty="0" err="1"/>
              <a:t>AzureRM</a:t>
            </a:r>
            <a:r>
              <a:rPr lang="en-US" dirty="0"/>
              <a:t> and Azure PowerShell environments. This can be done with the following commands from an elevated PowerShell window.</a:t>
            </a:r>
          </a:p>
          <a:p>
            <a:r>
              <a:rPr lang="en-US" dirty="0"/>
              <a:t>Set-</a:t>
            </a:r>
            <a:r>
              <a:rPr lang="en-US" dirty="0" err="1"/>
              <a:t>ExecutionPolicy</a:t>
            </a:r>
            <a:r>
              <a:rPr lang="en-US" dirty="0"/>
              <a:t> </a:t>
            </a:r>
            <a:r>
              <a:rPr lang="en-US" dirty="0" err="1"/>
              <a:t>RemoteSigned</a:t>
            </a:r>
            <a:r>
              <a:rPr lang="en-US" dirty="0"/>
              <a:t> #Required to install the modules</a:t>
            </a:r>
            <a:br>
              <a:rPr lang="en-US" dirty="0"/>
            </a:br>
            <a:r>
              <a:rPr lang="en-US" dirty="0"/>
              <a:t>Install-Module </a:t>
            </a:r>
            <a:r>
              <a:rPr lang="en-US" dirty="0" err="1"/>
              <a:t>AzureRM</a:t>
            </a:r>
            <a:r>
              <a:rPr lang="en-US" dirty="0"/>
              <a:t> #Install the Azure RM modules </a:t>
            </a:r>
            <a:br>
              <a:rPr lang="en-US" dirty="0"/>
            </a:br>
            <a:r>
              <a:rPr lang="en-US" dirty="0"/>
              <a:t>Install-</a:t>
            </a:r>
            <a:r>
              <a:rPr lang="en-US" dirty="0" err="1"/>
              <a:t>AzureRM</a:t>
            </a:r>
            <a:r>
              <a:rPr lang="en-US" dirty="0"/>
              <a:t> #Download and install each module of Azure RM </a:t>
            </a:r>
            <a:br>
              <a:rPr lang="en-US" dirty="0"/>
            </a:br>
            <a:r>
              <a:rPr lang="en-US" dirty="0"/>
              <a:t>Install-Module Azure $Install the ASM module</a:t>
            </a:r>
          </a:p>
          <a:p>
            <a:r>
              <a:rPr lang="en-US" dirty="0"/>
              <a:t>Import-Module </a:t>
            </a:r>
            <a:r>
              <a:rPr lang="en-US" dirty="0" err="1"/>
              <a:t>AzureRM</a:t>
            </a:r>
            <a:r>
              <a:rPr lang="en-US" dirty="0"/>
              <a:t> #Load ARM cmdlets</a:t>
            </a:r>
            <a:br>
              <a:rPr lang="en-US" dirty="0"/>
            </a:br>
            <a:r>
              <a:rPr lang="en-US" dirty="0"/>
              <a:t>Import-Module Azure #Load ASM cmdlets (note you would likely only use one of these cmdlets)</a:t>
            </a:r>
          </a:p>
          <a:p>
            <a:endParaRPr lang="en-US" dirty="0"/>
          </a:p>
          <a:p>
            <a:endParaRPr lang="en-US" dirty="0"/>
          </a:p>
          <a:p>
            <a:r>
              <a:rPr lang="en-US" b="1" dirty="0"/>
              <a:t>Q. How can I view the status of my ARM VMs using PowerShell?</a:t>
            </a:r>
            <a:br>
              <a:rPr lang="en-US" b="1" dirty="0"/>
            </a:br>
            <a:r>
              <a:rPr lang="en-US" b="1" dirty="0" err="1"/>
              <a:t>Dept</a:t>
            </a:r>
            <a:r>
              <a:rPr lang="en-US" b="1" dirty="0"/>
              <a:t> - Azure</a:t>
            </a:r>
            <a:endParaRPr lang="en-US" dirty="0"/>
          </a:p>
          <a:p>
            <a:r>
              <a:rPr lang="en-US" b="1" dirty="0"/>
              <a:t>A.</a:t>
            </a:r>
            <a:r>
              <a:rPr lang="en-US" dirty="0"/>
              <a:t> To view the status of an Azure RM VM using PowerShell you must add the -Status parameter which includes an array of statuses, one of which is the current </a:t>
            </a:r>
            <a:r>
              <a:rPr lang="en-US" dirty="0" err="1"/>
              <a:t>powerstate</a:t>
            </a:r>
            <a:r>
              <a:rPr lang="en-US" dirty="0"/>
              <a:t>., e.g.</a:t>
            </a:r>
          </a:p>
          <a:p>
            <a:r>
              <a:rPr lang="en-US" dirty="0"/>
              <a:t>Get-</a:t>
            </a:r>
            <a:r>
              <a:rPr lang="en-US" dirty="0" err="1"/>
              <a:t>AzureRmVM</a:t>
            </a:r>
            <a:r>
              <a:rPr lang="en-US" dirty="0"/>
              <a:t> -</a:t>
            </a:r>
            <a:r>
              <a:rPr lang="en-US" dirty="0" err="1"/>
              <a:t>ResourceGroupName</a:t>
            </a:r>
            <a:r>
              <a:rPr lang="en-US" dirty="0"/>
              <a:t> "SAVILLTECHRGEASTUS" -Name "testvm44" -Status</a:t>
            </a:r>
          </a:p>
          <a:p>
            <a:r>
              <a:rPr lang="en-US" dirty="0"/>
              <a:t>To view the status for all VMs you could use something like the following:</a:t>
            </a:r>
          </a:p>
          <a:p>
            <a:r>
              <a:rPr lang="en-US" dirty="0"/>
              <a:t>$RGs = Get-</a:t>
            </a:r>
            <a:r>
              <a:rPr lang="en-US" dirty="0" err="1"/>
              <a:t>AzureRMResourceGroup</a:t>
            </a:r>
            <a:r>
              <a:rPr lang="en-US" dirty="0"/>
              <a:t/>
            </a:r>
            <a:br>
              <a:rPr lang="en-US" dirty="0"/>
            </a:br>
            <a:r>
              <a:rPr lang="en-US" dirty="0" err="1"/>
              <a:t>foreach</a:t>
            </a:r>
            <a:r>
              <a:rPr lang="en-US" dirty="0"/>
              <a:t>($RG in $RGs)</a:t>
            </a:r>
            <a:br>
              <a:rPr lang="en-US" dirty="0"/>
            </a:br>
            <a:r>
              <a:rPr lang="en-US" dirty="0"/>
              <a:t>{</a:t>
            </a:r>
            <a:br>
              <a:rPr lang="en-US" dirty="0"/>
            </a:br>
            <a:r>
              <a:rPr lang="en-US" dirty="0"/>
              <a:t>    $VMs = Get-</a:t>
            </a:r>
            <a:r>
              <a:rPr lang="en-US" dirty="0" err="1"/>
              <a:t>AzureRmVM</a:t>
            </a:r>
            <a:r>
              <a:rPr lang="en-US" dirty="0"/>
              <a:t> -</a:t>
            </a:r>
            <a:r>
              <a:rPr lang="en-US" dirty="0" err="1"/>
              <a:t>ResourceGroupName</a:t>
            </a:r>
            <a:r>
              <a:rPr lang="en-US" dirty="0"/>
              <a:t> $</a:t>
            </a:r>
            <a:r>
              <a:rPr lang="en-US" dirty="0" err="1"/>
              <a:t>RG.ResourceGroupName</a:t>
            </a:r>
            <a:r>
              <a:rPr lang="en-US" dirty="0"/>
              <a:t/>
            </a:r>
            <a:br>
              <a:rPr lang="en-US" dirty="0"/>
            </a:br>
            <a:r>
              <a:rPr lang="en-US" dirty="0"/>
              <a:t>    </a:t>
            </a:r>
            <a:r>
              <a:rPr lang="en-US" dirty="0" err="1"/>
              <a:t>foreach</a:t>
            </a:r>
            <a:r>
              <a:rPr lang="en-US" dirty="0"/>
              <a:t>($VM in $VMs)</a:t>
            </a:r>
            <a:br>
              <a:rPr lang="en-US" dirty="0"/>
            </a:br>
            <a:r>
              <a:rPr lang="en-US" dirty="0"/>
              <a:t>    {</a:t>
            </a:r>
            <a:br>
              <a:rPr lang="en-US" dirty="0"/>
            </a:br>
            <a:r>
              <a:rPr lang="en-US" dirty="0"/>
              <a:t>        $</a:t>
            </a:r>
            <a:r>
              <a:rPr lang="en-US" dirty="0" err="1"/>
              <a:t>VMDetail</a:t>
            </a:r>
            <a:r>
              <a:rPr lang="en-US" dirty="0"/>
              <a:t> = Get-</a:t>
            </a:r>
            <a:r>
              <a:rPr lang="en-US" dirty="0" err="1"/>
              <a:t>AzureRmVM</a:t>
            </a:r>
            <a:r>
              <a:rPr lang="en-US" dirty="0"/>
              <a:t> -</a:t>
            </a:r>
            <a:r>
              <a:rPr lang="en-US" dirty="0" err="1"/>
              <a:t>ResourceGroupName</a:t>
            </a:r>
            <a:r>
              <a:rPr lang="en-US" dirty="0"/>
              <a:t> $</a:t>
            </a:r>
            <a:r>
              <a:rPr lang="en-US" dirty="0" err="1"/>
              <a:t>RG.ResourceGroupName</a:t>
            </a:r>
            <a:r>
              <a:rPr lang="en-US" dirty="0"/>
              <a:t> -Name $</a:t>
            </a:r>
            <a:r>
              <a:rPr lang="en-US" dirty="0" err="1"/>
              <a:t>VM.Name</a:t>
            </a:r>
            <a:r>
              <a:rPr lang="en-US" dirty="0"/>
              <a:t> -Status</a:t>
            </a:r>
            <a:br>
              <a:rPr lang="en-US" dirty="0"/>
            </a:br>
            <a:r>
              <a:rPr lang="en-US" dirty="0"/>
              <a:t>        </a:t>
            </a:r>
            <a:r>
              <a:rPr lang="en-US" dirty="0" err="1"/>
              <a:t>foreach</a:t>
            </a:r>
            <a:r>
              <a:rPr lang="en-US" dirty="0"/>
              <a:t> ($</a:t>
            </a:r>
            <a:r>
              <a:rPr lang="en-US" dirty="0" err="1"/>
              <a:t>VMStatus</a:t>
            </a:r>
            <a:r>
              <a:rPr lang="en-US" dirty="0"/>
              <a:t> in $</a:t>
            </a:r>
            <a:r>
              <a:rPr lang="en-US" dirty="0" err="1"/>
              <a:t>VMDetail.Statuses</a:t>
            </a:r>
            <a:r>
              <a:rPr lang="en-US" dirty="0"/>
              <a:t>)</a:t>
            </a:r>
            <a:br>
              <a:rPr lang="en-US" dirty="0"/>
            </a:br>
            <a:r>
              <a:rPr lang="en-US" dirty="0"/>
              <a:t>        { </a:t>
            </a:r>
            <a:br>
              <a:rPr lang="en-US" dirty="0"/>
            </a:br>
            <a:r>
              <a:rPr lang="en-US" dirty="0"/>
              <a:t>            if($</a:t>
            </a:r>
            <a:r>
              <a:rPr lang="en-US" dirty="0" err="1"/>
              <a:t>VMStatus.Code.CompareTo</a:t>
            </a:r>
            <a:r>
              <a:rPr lang="en-US" dirty="0"/>
              <a:t>("</a:t>
            </a:r>
            <a:r>
              <a:rPr lang="en-US" dirty="0" err="1"/>
              <a:t>PowerState</a:t>
            </a:r>
            <a:r>
              <a:rPr lang="en-US" dirty="0"/>
              <a:t>/deallocated") -</a:t>
            </a:r>
            <a:r>
              <a:rPr lang="en-US" dirty="0" err="1"/>
              <a:t>eq</a:t>
            </a:r>
            <a:r>
              <a:rPr lang="en-US" dirty="0"/>
              <a:t> 0)</a:t>
            </a:r>
            <a:br>
              <a:rPr lang="en-US" dirty="0"/>
            </a:br>
            <a:r>
              <a:rPr lang="en-US" dirty="0"/>
              <a:t>            {</a:t>
            </a:r>
            <a:br>
              <a:rPr lang="en-US" dirty="0"/>
            </a:br>
            <a:r>
              <a:rPr lang="en-US" dirty="0"/>
              <a:t>                $</a:t>
            </a:r>
            <a:r>
              <a:rPr lang="en-US" dirty="0" err="1"/>
              <a:t>VMStatusDetail</a:t>
            </a:r>
            <a:r>
              <a:rPr lang="en-US" dirty="0"/>
              <a:t> = $</a:t>
            </a:r>
            <a:r>
              <a:rPr lang="en-US" dirty="0" err="1"/>
              <a:t>VMStatus.DisplayStatus</a:t>
            </a:r>
            <a:r>
              <a:rPr lang="en-US" dirty="0"/>
              <a:t/>
            </a:r>
            <a:br>
              <a:rPr lang="en-US" dirty="0"/>
            </a:br>
            <a:r>
              <a:rPr lang="en-US" dirty="0"/>
              <a:t>            }</a:t>
            </a:r>
            <a:br>
              <a:rPr lang="en-US" dirty="0"/>
            </a:br>
            <a:r>
              <a:rPr lang="en-US" dirty="0"/>
              <a:t>        }</a:t>
            </a:r>
            <a:br>
              <a:rPr lang="en-US" dirty="0"/>
            </a:br>
            <a:r>
              <a:rPr lang="en-US" dirty="0"/>
              <a:t>        write-output $</a:t>
            </a:r>
            <a:r>
              <a:rPr lang="en-US" dirty="0" err="1"/>
              <a:t>VM.Name</a:t>
            </a:r>
            <a:r>
              <a:rPr lang="en-US" dirty="0"/>
              <a:t> $</a:t>
            </a:r>
            <a:r>
              <a:rPr lang="en-US" dirty="0" err="1"/>
              <a:t>VMStatusDetail</a:t>
            </a:r>
            <a:r>
              <a:rPr lang="en-US" dirty="0"/>
              <a:t/>
            </a:r>
            <a:br>
              <a:rPr lang="en-US" dirty="0"/>
            </a:br>
            <a:r>
              <a:rPr lang="en-US" dirty="0"/>
              <a:t>    }</a:t>
            </a:r>
            <a:br>
              <a:rPr lang="en-US" dirty="0"/>
            </a:br>
            <a:r>
              <a:rPr lang="en-US" dirty="0"/>
              <a:t>}</a:t>
            </a:r>
          </a:p>
          <a:p>
            <a:r>
              <a:rPr lang="en-US" dirty="0"/>
              <a:t>Basically in the above PowerShell I go through all resource groups for all VMs and for each find the status related to power state then output.</a:t>
            </a:r>
          </a:p>
          <a:p>
            <a:r>
              <a:rPr lang="en-US" b="1" dirty="0"/>
              <a:t>Q. How can I get the latest version of the Azure 1.0 PowerShell?</a:t>
            </a:r>
            <a:br>
              <a:rPr lang="en-US" b="1" dirty="0"/>
            </a:br>
            <a:r>
              <a:rPr lang="en-US" b="1" dirty="0" err="1"/>
              <a:t>Dept</a:t>
            </a:r>
            <a:r>
              <a:rPr lang="en-US" b="1" dirty="0"/>
              <a:t> - Azure</a:t>
            </a:r>
            <a:endParaRPr lang="en-US" dirty="0"/>
          </a:p>
          <a:p>
            <a:r>
              <a:rPr lang="en-US" b="1" dirty="0"/>
              <a:t>A.</a:t>
            </a:r>
            <a:r>
              <a:rPr lang="en-US" dirty="0"/>
              <a:t> To update the Azure modules from 1 and above run the following two commands:</a:t>
            </a:r>
          </a:p>
          <a:p>
            <a:r>
              <a:rPr lang="en-US" dirty="0"/>
              <a:t>Update-Module </a:t>
            </a:r>
            <a:r>
              <a:rPr lang="en-US" dirty="0" err="1"/>
              <a:t>AzureRM</a:t>
            </a:r>
            <a:r>
              <a:rPr lang="en-US" dirty="0"/>
              <a:t/>
            </a:r>
            <a:br>
              <a:rPr lang="en-US" dirty="0"/>
            </a:br>
            <a:r>
              <a:rPr lang="en-US" dirty="0"/>
              <a:t>Update-</a:t>
            </a:r>
            <a:r>
              <a:rPr lang="en-US" dirty="0" err="1"/>
              <a:t>AzureRM</a:t>
            </a:r>
            <a:endParaRPr lang="en-US" dirty="0"/>
          </a:p>
          <a:p>
            <a:endParaRPr lang="en-US" dirty="0"/>
          </a:p>
        </p:txBody>
      </p:sp>
      <p:sp>
        <p:nvSpPr>
          <p:cNvPr id="4" name="Slide Number Placeholder 3"/>
          <p:cNvSpPr>
            <a:spLocks noGrp="1"/>
          </p:cNvSpPr>
          <p:nvPr>
            <p:ph type="sldNum" sz="quarter" idx="10"/>
          </p:nvPr>
        </p:nvSpPr>
        <p:spPr/>
        <p:txBody>
          <a:bodyPr/>
          <a:lstStyle/>
          <a:p>
            <a:fld id="{A3668215-F9DC-468B-AAD1-3C611FE7081D}" type="slidenum">
              <a:rPr lang="en-US" smtClean="0"/>
              <a:t>36</a:t>
            </a:fld>
            <a:endParaRPr lang="en-US"/>
          </a:p>
        </p:txBody>
      </p:sp>
    </p:spTree>
    <p:extLst>
      <p:ext uri="{BB962C8B-B14F-4D97-AF65-F5344CB8AC3E}">
        <p14:creationId xmlns:p14="http://schemas.microsoft.com/office/powerpoint/2010/main" val="251131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pPr/>
              <a:t>37</a:t>
            </a:fld>
            <a:endParaRPr lang="en-US" dirty="0"/>
          </a:p>
        </p:txBody>
      </p:sp>
    </p:spTree>
    <p:extLst>
      <p:ext uri="{BB962C8B-B14F-4D97-AF65-F5344CB8AC3E}">
        <p14:creationId xmlns:p14="http://schemas.microsoft.com/office/powerpoint/2010/main" val="496465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http://azure.microsoft.com/en-us/documentation/templates/ as a better formatted version of the </a:t>
            </a:r>
            <a:r>
              <a:rPr lang="en-US" dirty="0" err="1"/>
              <a:t>github</a:t>
            </a:r>
            <a:endParaRPr lang="en-US" dirty="0"/>
          </a:p>
          <a:p>
            <a:endParaRPr lang="en-US" dirty="0"/>
          </a:p>
          <a:p>
            <a:r>
              <a:rPr lang="en-US" dirty="0"/>
              <a:t>It is possible to use PowerShell</a:t>
            </a:r>
          </a:p>
          <a:p>
            <a:endParaRPr lang="en-US" dirty="0"/>
          </a:p>
          <a:p>
            <a:r>
              <a:rPr lang="en-US" dirty="0"/>
              <a:t>https://azure.microsoft.com/en-us/documentation/articles/powershell-azure-resource-manager/</a:t>
            </a:r>
          </a:p>
          <a:p>
            <a:endParaRPr lang="en-US" dirty="0"/>
          </a:p>
          <a:p>
            <a:r>
              <a:rPr lang="en-US" dirty="0"/>
              <a:t>Nice example - https://github.com/azurermtemplates/azurermtemplates/tree/master/resource-loop-vm-availabilityset-20UDs</a:t>
            </a:r>
          </a:p>
          <a:p>
            <a:endParaRPr lang="en-US" dirty="0"/>
          </a:p>
          <a:p>
            <a:r>
              <a:rPr lang="en-US" dirty="0"/>
              <a:t>Will automatically populate any dependency</a:t>
            </a:r>
            <a:r>
              <a:rPr lang="en-US" baseline="0" dirty="0"/>
              <a:t> values for you</a:t>
            </a:r>
          </a:p>
          <a:p>
            <a:endParaRPr lang="en-US" baseline="0" dirty="0"/>
          </a:p>
          <a:p>
            <a:r>
              <a:rPr lang="en-US" dirty="0"/>
              <a:t>11jun2015.htm</a:t>
            </a:r>
          </a:p>
          <a:p>
            <a:endParaRPr lang="en-US" dirty="0"/>
          </a:p>
          <a:p>
            <a:r>
              <a:rPr lang="en-US" dirty="0"/>
              <a:t>http://windowsitpro.com/azure/how-do-i-use-template-create-vms-azure-iaas-v2-arm</a:t>
            </a:r>
          </a:p>
          <a:p>
            <a:endParaRPr lang="en-US" dirty="0"/>
          </a:p>
          <a:p>
            <a:r>
              <a:rPr lang="en-US" b="1" dirty="0"/>
              <a:t>Q. How do I use a template to create VMs in Azure </a:t>
            </a:r>
            <a:r>
              <a:rPr lang="en-US" b="1" dirty="0" err="1"/>
              <a:t>IaaS</a:t>
            </a:r>
            <a:r>
              <a:rPr lang="en-US" b="1" dirty="0"/>
              <a:t> v2 (ARM)?</a:t>
            </a:r>
            <a:br>
              <a:rPr lang="en-US" b="1" dirty="0"/>
            </a:br>
            <a:r>
              <a:rPr lang="en-US" b="1" dirty="0" err="1"/>
              <a:t>Dept</a:t>
            </a:r>
            <a:r>
              <a:rPr lang="en-US" b="1" dirty="0"/>
              <a:t> - Azure</a:t>
            </a:r>
            <a:endParaRPr lang="en-US" dirty="0"/>
          </a:p>
          <a:p>
            <a:r>
              <a:rPr lang="en-US" b="1" dirty="0"/>
              <a:t>A.</a:t>
            </a:r>
            <a:r>
              <a:rPr lang="en-US" dirty="0"/>
              <a:t> Using a JSON template provides a repeatable and </a:t>
            </a:r>
            <a:r>
              <a:rPr lang="en-US" dirty="0" err="1"/>
              <a:t>resumable</a:t>
            </a:r>
            <a:r>
              <a:rPr lang="en-US" dirty="0"/>
              <a:t> way to create one VM or multiple VMs which can even make up a multi-tiered services. Services inside a template are deployed in parallel unless there are dependencies in which case the resource at the bottom of the dependency stack is deployed first, then the resources that depend on that resource and so on.</a:t>
            </a:r>
          </a:p>
          <a:p>
            <a:r>
              <a:rPr lang="en-US" dirty="0"/>
              <a:t>While you can create your own templates using any JSON editor including a regular text editor or more advanced tools such as Visual Studio the best way to is look at existing templates which are available at GitHub. </a:t>
            </a:r>
            <a:r>
              <a:rPr lang="en-US" dirty="0">
                <a:hlinkClick r:id="rId3"/>
              </a:rPr>
              <a:t>https://github.com/Azure/azure-quickstart-templates</a:t>
            </a:r>
            <a:r>
              <a:rPr lang="en-US" dirty="0"/>
              <a:t> is the library for Azure Resource Manager (ARM) templates and a better formatted version is available at </a:t>
            </a:r>
            <a:r>
              <a:rPr lang="en-US" dirty="0">
                <a:hlinkClick r:id="rId4"/>
              </a:rPr>
              <a:t>http://azure.microsoft.com/en-us/documentation/templates/</a:t>
            </a:r>
            <a:r>
              <a:rPr lang="en-US" dirty="0"/>
              <a:t>. A great template to start with is the 101-simple-windows-vm which deploys a single VM. Notice there are a number of files for all templates:</a:t>
            </a:r>
          </a:p>
          <a:p>
            <a:r>
              <a:rPr lang="en-US" dirty="0"/>
              <a:t>&lt;template&gt;.</a:t>
            </a:r>
            <a:r>
              <a:rPr lang="en-US" dirty="0" err="1"/>
              <a:t>json</a:t>
            </a:r>
            <a:r>
              <a:rPr lang="en-US" dirty="0"/>
              <a:t> - This is the main template file</a:t>
            </a:r>
          </a:p>
          <a:p>
            <a:r>
              <a:rPr lang="en-US" dirty="0"/>
              <a:t>&lt;</a:t>
            </a:r>
            <a:r>
              <a:rPr lang="en-US" dirty="0" err="1"/>
              <a:t>tempalte</a:t>
            </a:r>
            <a:r>
              <a:rPr lang="en-US" dirty="0"/>
              <a:t>&gt;.</a:t>
            </a:r>
            <a:r>
              <a:rPr lang="en-US" dirty="0" err="1"/>
              <a:t>parameters.json</a:t>
            </a:r>
            <a:r>
              <a:rPr lang="en-US" dirty="0"/>
              <a:t> - The parameters that can be passed to the template and while optional provides a way to prepopulate values that can be passed when creating an instance of the template</a:t>
            </a:r>
          </a:p>
          <a:p>
            <a:r>
              <a:rPr lang="en-US" dirty="0" err="1"/>
              <a:t>metadata.json</a:t>
            </a:r>
            <a:r>
              <a:rPr lang="en-US" dirty="0"/>
              <a:t> - Data about the template used by Azure to enable its use and publication</a:t>
            </a:r>
          </a:p>
          <a:p>
            <a:r>
              <a:rPr lang="en-US" dirty="0"/>
              <a:t>README.md - Information about the template and often a button that deploys the template to Azure by loading the template into the template editor in the Azure portal</a:t>
            </a:r>
          </a:p>
          <a:p>
            <a:r>
              <a:rPr lang="en-US" dirty="0"/>
              <a:t>Each file can be viewed in the GitHub by selecting the file and downloading. The only file you must download is the main template file. There are also templates in Azure can also be viewed and downloaded using PowerShell once you have authenticated with an Azure AD account and switched to ARM mode:</a:t>
            </a:r>
          </a:p>
          <a:p>
            <a:r>
              <a:rPr lang="en-US" dirty="0"/>
              <a:t>Add-</a:t>
            </a:r>
            <a:r>
              <a:rPr lang="en-US" dirty="0" err="1"/>
              <a:t>AzureAccount</a:t>
            </a:r>
            <a:endParaRPr lang="en-US" dirty="0"/>
          </a:p>
          <a:p>
            <a:r>
              <a:rPr lang="en-US" dirty="0"/>
              <a:t>Switch-</a:t>
            </a:r>
            <a:r>
              <a:rPr lang="en-US" dirty="0" err="1"/>
              <a:t>AzureMode</a:t>
            </a:r>
            <a:r>
              <a:rPr lang="en-US" dirty="0"/>
              <a:t> -Name </a:t>
            </a:r>
            <a:r>
              <a:rPr lang="en-US" dirty="0" err="1"/>
              <a:t>AzureResourceManager</a:t>
            </a:r>
            <a:endParaRPr lang="en-US" dirty="0"/>
          </a:p>
          <a:p>
            <a:r>
              <a:rPr lang="en-US" dirty="0"/>
              <a:t>Templates can then be viewed and downloaded.</a:t>
            </a:r>
          </a:p>
          <a:p>
            <a:r>
              <a:rPr lang="en-US" dirty="0"/>
              <a:t>Get-</a:t>
            </a:r>
            <a:r>
              <a:rPr lang="en-US" dirty="0" err="1"/>
              <a:t>AzureResourceGroupGalleryTemplate</a:t>
            </a:r>
            <a:r>
              <a:rPr lang="en-US" dirty="0"/>
              <a:t> -Publisher Microsoft</a:t>
            </a:r>
            <a:br>
              <a:rPr lang="en-US" dirty="0"/>
            </a:br>
            <a:r>
              <a:rPr lang="en-US" dirty="0"/>
              <a:t>Get-</a:t>
            </a:r>
            <a:r>
              <a:rPr lang="en-US" dirty="0" err="1"/>
              <a:t>AzureResourceGroupGalleryTemplate</a:t>
            </a:r>
            <a:r>
              <a:rPr lang="en-US" dirty="0"/>
              <a:t> -Identity Microsoft.WindowsServer2012Datacenter.0.2.77-preview</a:t>
            </a:r>
            <a:br>
              <a:rPr lang="en-US" dirty="0"/>
            </a:br>
            <a:r>
              <a:rPr lang="en-US" dirty="0"/>
              <a:t>Save-</a:t>
            </a:r>
            <a:r>
              <a:rPr lang="en-US" dirty="0" err="1"/>
              <a:t>AzureResourceGroupGalleryTemplate</a:t>
            </a:r>
            <a:r>
              <a:rPr lang="en-US" dirty="0"/>
              <a:t> -Identity Microsoft.WindowsServer2012Datacenter.0.2.77-preview -Path D:\Temp\Microsoft.WindowsServer2012Datacenter.0.2.77-preview.json</a:t>
            </a:r>
          </a:p>
          <a:p>
            <a:r>
              <a:rPr lang="en-US" dirty="0"/>
              <a:t>Open up the downloaded JSON file and view the parameters that are required. Below is an example parameter section:</a:t>
            </a:r>
          </a:p>
          <a:p>
            <a:r>
              <a:rPr lang="en-US" dirty="0"/>
              <a:t>"parameters": { "</a:t>
            </a:r>
            <a:r>
              <a:rPr lang="en-US" dirty="0" err="1"/>
              <a:t>newStorageAccountName</a:t>
            </a:r>
            <a:r>
              <a:rPr lang="en-US" dirty="0"/>
              <a:t>": { "type": "String" }, "</a:t>
            </a:r>
            <a:r>
              <a:rPr lang="en-US" dirty="0" err="1"/>
              <a:t>newDomainName</a:t>
            </a:r>
            <a:r>
              <a:rPr lang="en-US" dirty="0"/>
              <a:t>": { "type": "String" }, "</a:t>
            </a:r>
            <a:r>
              <a:rPr lang="en-US" dirty="0" err="1"/>
              <a:t>newVirtualNetworkName</a:t>
            </a:r>
            <a:r>
              <a:rPr lang="en-US" dirty="0"/>
              <a:t>": { "type": "String" }, "</a:t>
            </a:r>
            <a:r>
              <a:rPr lang="en-US" dirty="0" err="1"/>
              <a:t>vnetAddressSpace</a:t>
            </a:r>
            <a:r>
              <a:rPr lang="en-US" dirty="0"/>
              <a:t>": { "type": "String" }, "</a:t>
            </a:r>
            <a:r>
              <a:rPr lang="en-US" dirty="0" err="1"/>
              <a:t>hostName</a:t>
            </a:r>
            <a:r>
              <a:rPr lang="en-US" dirty="0"/>
              <a:t>": { "type": "String" }, "</a:t>
            </a:r>
            <a:r>
              <a:rPr lang="en-US" dirty="0" err="1"/>
              <a:t>userName</a:t>
            </a:r>
            <a:r>
              <a:rPr lang="en-US" dirty="0"/>
              <a:t>": { "type": "String" }, "password": { "type": "</a:t>
            </a:r>
            <a:r>
              <a:rPr lang="en-US" dirty="0" err="1"/>
              <a:t>SecureString</a:t>
            </a:r>
            <a:r>
              <a:rPr lang="en-US" dirty="0"/>
              <a:t>" }, "location": { "type": "String" }, "</a:t>
            </a:r>
            <a:r>
              <a:rPr lang="en-US" dirty="0" err="1"/>
              <a:t>hardwareSize</a:t>
            </a:r>
            <a:r>
              <a:rPr lang="en-US" dirty="0"/>
              <a:t>": { "type": "String" } } These values need to be populated when deploying the template. When you deploy the template the parameters will be parsed and added to the command which can be viewed through the IntelliSense in the PowerShell ISE or by tabbing. For example:</a:t>
            </a:r>
          </a:p>
          <a:p>
            <a:r>
              <a:rPr lang="en-US" dirty="0"/>
              <a:t>Make sure all parameters are populated for the template. If you miss parameters you will be prompted for them, for example:</a:t>
            </a:r>
          </a:p>
          <a:p>
            <a:r>
              <a:rPr lang="en-US" dirty="0"/>
              <a:t>PS D:\temp&gt; New-</a:t>
            </a:r>
            <a:r>
              <a:rPr lang="en-US" dirty="0" err="1"/>
              <a:t>AzureResourceGroup</a:t>
            </a:r>
            <a:r>
              <a:rPr lang="en-US" dirty="0"/>
              <a:t> -Name </a:t>
            </a:r>
            <a:r>
              <a:rPr lang="en-US" dirty="0" err="1"/>
              <a:t>TestRGDeploy</a:t>
            </a:r>
            <a:r>
              <a:rPr lang="en-US" dirty="0"/>
              <a:t> -Location "East US" -</a:t>
            </a:r>
            <a:r>
              <a:rPr lang="en-US" dirty="0" err="1"/>
              <a:t>GalleryTemplateIdentity</a:t>
            </a:r>
            <a:r>
              <a:rPr lang="en-US" dirty="0"/>
              <a:t> Microsoft.WindowsServer2012Datacenter.0.2.77-preview </a:t>
            </a:r>
            <a:br>
              <a:rPr lang="en-US" dirty="0"/>
            </a:br>
            <a:r>
              <a:rPr lang="en-US" dirty="0" err="1"/>
              <a:t>cmdlet</a:t>
            </a:r>
            <a:r>
              <a:rPr lang="en-US" dirty="0"/>
              <a:t> New-</a:t>
            </a:r>
            <a:r>
              <a:rPr lang="en-US" dirty="0" err="1"/>
              <a:t>AzureResourceGroup</a:t>
            </a:r>
            <a:r>
              <a:rPr lang="en-US" dirty="0"/>
              <a:t> at command pipeline position 1</a:t>
            </a:r>
            <a:br>
              <a:rPr lang="en-US" dirty="0"/>
            </a:br>
            <a:r>
              <a:rPr lang="en-US" dirty="0"/>
              <a:t>Supply values for the following parameters:</a:t>
            </a:r>
            <a:br>
              <a:rPr lang="en-US" dirty="0"/>
            </a:br>
            <a:r>
              <a:rPr lang="en-US" dirty="0"/>
              <a:t>(Type !? for Help.)</a:t>
            </a:r>
            <a:br>
              <a:rPr lang="en-US" dirty="0"/>
            </a:br>
            <a:r>
              <a:rPr lang="en-US" dirty="0" err="1"/>
              <a:t>newStorageAccountName</a:t>
            </a:r>
            <a:r>
              <a:rPr lang="en-US" dirty="0"/>
              <a:t>: </a:t>
            </a:r>
          </a:p>
          <a:p>
            <a:r>
              <a:rPr lang="en-US" dirty="0"/>
              <a:t>The same applies to templates downloaded from GitHub except -</a:t>
            </a:r>
            <a:r>
              <a:rPr lang="en-US" dirty="0" err="1"/>
              <a:t>TemplateFile</a:t>
            </a:r>
            <a:r>
              <a:rPr lang="en-US" dirty="0"/>
              <a:t> is used instead of -</a:t>
            </a:r>
            <a:r>
              <a:rPr lang="en-US" dirty="0" err="1"/>
              <a:t>GalleryTemplateIdentity</a:t>
            </a:r>
            <a:r>
              <a:rPr lang="en-US" dirty="0"/>
              <a:t>, for example:</a:t>
            </a:r>
          </a:p>
          <a:p>
            <a:r>
              <a:rPr lang="en-US" dirty="0"/>
              <a:t>New-</a:t>
            </a:r>
            <a:r>
              <a:rPr lang="en-US" dirty="0" err="1"/>
              <a:t>AzureResourceGroup</a:t>
            </a:r>
            <a:r>
              <a:rPr lang="en-US" dirty="0"/>
              <a:t> -Name </a:t>
            </a:r>
            <a:r>
              <a:rPr lang="en-US" dirty="0" err="1"/>
              <a:t>TestRGDeploy</a:t>
            </a:r>
            <a:r>
              <a:rPr lang="en-US" dirty="0"/>
              <a:t> -Location "East US" -</a:t>
            </a:r>
            <a:r>
              <a:rPr lang="en-US" dirty="0" err="1"/>
              <a:t>TemplateFile</a:t>
            </a:r>
            <a:r>
              <a:rPr lang="en-US" dirty="0"/>
              <a:t> D:\temp\101-simple-windows-vm.json</a:t>
            </a:r>
          </a:p>
          <a:p>
            <a:r>
              <a:rPr lang="en-US" dirty="0"/>
              <a:t>If you downloaded the parameter file and populated it with values you would need to pass this using the -</a:t>
            </a:r>
            <a:r>
              <a:rPr lang="en-US" dirty="0" err="1"/>
              <a:t>TemplateParameterFile</a:t>
            </a:r>
            <a:r>
              <a:rPr lang="en-US" dirty="0"/>
              <a:t> &lt;file&gt; parameter.</a:t>
            </a:r>
          </a:p>
          <a:p>
            <a:r>
              <a:rPr lang="en-US" dirty="0"/>
              <a:t>Microsoft has a good article on ARM with PowerShell at </a:t>
            </a:r>
            <a:r>
              <a:rPr lang="en-US" dirty="0">
                <a:hlinkClick r:id="rId5"/>
              </a:rPr>
              <a:t>https://azure.microsoft.com/en-us/documentation/articles/powershell-azure-resource-manager/</a:t>
            </a:r>
            <a:r>
              <a:rPr lang="en-US" dirty="0"/>
              <a:t> which should be reviewed. Also see </a:t>
            </a:r>
            <a:r>
              <a:rPr lang="en-US" dirty="0">
                <a:hlinkClick r:id="rId6"/>
              </a:rPr>
              <a:t>https://azure.microsoft.com/en-us/documentation/articles/virtual-machines-azurerm-versus-azuresm/</a:t>
            </a:r>
            <a:r>
              <a:rPr lang="en-US" dirty="0"/>
              <a:t> for general information.</a:t>
            </a:r>
          </a:p>
          <a:p>
            <a:endParaRPr lang="en-US" dirty="0"/>
          </a:p>
        </p:txBody>
      </p:sp>
      <p:sp>
        <p:nvSpPr>
          <p:cNvPr id="4" name="Slide Number Placeholder 3"/>
          <p:cNvSpPr>
            <a:spLocks noGrp="1"/>
          </p:cNvSpPr>
          <p:nvPr>
            <p:ph type="sldNum" sz="quarter" idx="10"/>
          </p:nvPr>
        </p:nvSpPr>
        <p:spPr/>
        <p:txBody>
          <a:bodyPr/>
          <a:lstStyle/>
          <a:p>
            <a:fld id="{9CFF0303-C42C-45B0-90E2-B937A29CF22A}" type="slidenum">
              <a:rPr lang="en-US" smtClean="0"/>
              <a:t>38</a:t>
            </a:fld>
            <a:endParaRPr lang="en-US"/>
          </a:p>
        </p:txBody>
      </p:sp>
    </p:spTree>
    <p:extLst>
      <p:ext uri="{BB962C8B-B14F-4D97-AF65-F5344CB8AC3E}">
        <p14:creationId xmlns:p14="http://schemas.microsoft.com/office/powerpoint/2010/main" val="1397587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pPr/>
              <a:t>39</a:t>
            </a:fld>
            <a:endParaRPr lang="en-US" dirty="0"/>
          </a:p>
        </p:txBody>
      </p:sp>
    </p:spTree>
    <p:extLst>
      <p:ext uri="{BB962C8B-B14F-4D97-AF65-F5344CB8AC3E}">
        <p14:creationId xmlns:p14="http://schemas.microsoft.com/office/powerpoint/2010/main" val="1375686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Storage Stamps </a:t>
            </a:r>
            <a:r>
              <a:rPr lang="en-US" sz="1200" b="0" i="0" u="none" strike="noStrike" kern="1200" baseline="0" dirty="0">
                <a:solidFill>
                  <a:schemeClr val="tx1"/>
                </a:solidFill>
                <a:latin typeface="+mn-lt"/>
                <a:ea typeface="+mn-ea"/>
                <a:cs typeface="+mn-cs"/>
              </a:rPr>
              <a:t>– A storage stamp is a cluster of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racks of storage nodes, where each rack is built</a:t>
            </a:r>
          </a:p>
          <a:p>
            <a:r>
              <a:rPr lang="en-US" sz="1200" b="0" i="0" u="none" strike="noStrike" kern="1200" baseline="0" dirty="0">
                <a:solidFill>
                  <a:schemeClr val="tx1"/>
                </a:solidFill>
                <a:latin typeface="+mn-lt"/>
                <a:ea typeface="+mn-ea"/>
                <a:cs typeface="+mn-cs"/>
              </a:rPr>
              <a:t>out as a separate fault domain with redundant networking and power. Clusters typically range from</a:t>
            </a:r>
          </a:p>
          <a:p>
            <a:r>
              <a:rPr lang="en-US" sz="1200" b="0" i="0" u="none" strike="noStrike" kern="1200" baseline="0" dirty="0">
                <a:solidFill>
                  <a:schemeClr val="tx1"/>
                </a:solidFill>
                <a:latin typeface="+mn-lt"/>
                <a:ea typeface="+mn-ea"/>
                <a:cs typeface="+mn-cs"/>
              </a:rPr>
              <a:t>10 to 20 racks with 18 disk-heavy storage nodes per rack. Our first generation storage stamps hold</a:t>
            </a:r>
          </a:p>
          <a:p>
            <a:r>
              <a:rPr lang="en-US" sz="1200" b="0" i="0" u="none" strike="noStrike" kern="1200" baseline="0" dirty="0">
                <a:solidFill>
                  <a:schemeClr val="tx1"/>
                </a:solidFill>
                <a:latin typeface="+mn-lt"/>
                <a:ea typeface="+mn-ea"/>
                <a:cs typeface="+mn-cs"/>
              </a:rPr>
              <a:t>approximately 2PB of raw storage each. Our next generation stamps hold up to 30PB of raw</a:t>
            </a:r>
          </a:p>
          <a:p>
            <a:r>
              <a:rPr lang="en-US" sz="1200" b="0" i="0" u="none" strike="noStrike" kern="1200" baseline="0" dirty="0">
                <a:solidFill>
                  <a:schemeClr val="tx1"/>
                </a:solidFill>
                <a:latin typeface="+mn-lt"/>
                <a:ea typeface="+mn-ea"/>
                <a:cs typeface="+mn-cs"/>
              </a:rPr>
              <a:t>storage each.</a:t>
            </a:r>
            <a:endParaRPr lang="en-US" dirty="0"/>
          </a:p>
          <a:p>
            <a:endParaRPr lang="en-US" dirty="0"/>
          </a:p>
          <a:p>
            <a:r>
              <a:rPr lang="en-US" dirty="0"/>
              <a:t>Stream Layer – bits on the disk and responsible for distributing and replicating the data across servers in the stamp to keep data durable. A file (stream) is an ordered list of large storage chunks (extents which are the units of replication) which are made up of blocks.</a:t>
            </a:r>
          </a:p>
          <a:p>
            <a:endParaRPr lang="en-US" dirty="0"/>
          </a:p>
          <a:p>
            <a:r>
              <a:rPr lang="en-US" dirty="0"/>
              <a:t>Partition Layer – Understands higher level data abstractions such as blobs, tables and queues and provides scalable namespace</a:t>
            </a:r>
          </a:p>
          <a:p>
            <a:endParaRPr lang="en-US" dirty="0"/>
          </a:p>
          <a:p>
            <a:r>
              <a:rPr lang="en-US" dirty="0"/>
              <a:t>Front-End Layer – Stateless servers that take requests, looks up account name, authenticates </a:t>
            </a:r>
            <a:r>
              <a:rPr lang="en-US" dirty="0" err="1"/>
              <a:t>etc</a:t>
            </a:r>
            <a:r>
              <a:rPr lang="en-US" dirty="0"/>
              <a:t> then route via partition layer</a:t>
            </a:r>
          </a:p>
          <a:p>
            <a:endParaRPr lang="en-US" dirty="0"/>
          </a:p>
          <a:p>
            <a:r>
              <a:rPr lang="en-US" dirty="0"/>
              <a:t>Based on work done</a:t>
            </a:r>
            <a:r>
              <a:rPr lang="en-US" baseline="0" dirty="0"/>
              <a:t> via Bing (Cosmos) for replication</a:t>
            </a:r>
            <a:endParaRPr lang="en-US" dirty="0"/>
          </a:p>
          <a:p>
            <a:endParaRPr lang="en-US" dirty="0"/>
          </a:p>
          <a:p>
            <a:endParaRPr lang="en-US" dirty="0"/>
          </a:p>
          <a:p>
            <a:r>
              <a:rPr lang="en-US" sz="1200" u="sng" kern="1200" dirty="0">
                <a:solidFill>
                  <a:schemeClr val="tx1"/>
                </a:solidFill>
                <a:effectLst/>
                <a:latin typeface="+mn-lt"/>
                <a:ea typeface="+mn-ea"/>
                <a:cs typeface="+mn-cs"/>
                <a:hlinkClick r:id="rId3"/>
              </a:rPr>
              <a:t>http://sigops.org/sosp/sosp11/current/2011-Cascais/11-calder-online.pdf</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http://sigops.org/sosp/sosp11/current/2011-Cascais/11-calder.pptx</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41</a:t>
            </a:fld>
            <a:endParaRPr lang="en-US"/>
          </a:p>
        </p:txBody>
      </p:sp>
    </p:spTree>
    <p:extLst>
      <p:ext uri="{BB962C8B-B14F-4D97-AF65-F5344CB8AC3E}">
        <p14:creationId xmlns:p14="http://schemas.microsoft.com/office/powerpoint/2010/main" val="1262013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page where monitoring </a:t>
            </a:r>
            <a:r>
              <a:rPr lang="en-US" dirty="0" err="1"/>
              <a:t>etc</a:t>
            </a:r>
            <a:r>
              <a:rPr lang="en-US" dirty="0"/>
              <a:t> can be enabled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http://azure.microsoft.com/en-us/documentation/articles/storage-monitor-storage-account/</a:t>
            </a:r>
            <a:r>
              <a:rPr lang="en-US" sz="1200" kern="1200" dirty="0">
                <a:solidFill>
                  <a:schemeClr val="tx1"/>
                </a:solidFill>
                <a:effectLst/>
                <a:latin typeface="+mn-lt"/>
                <a:ea typeface="+mn-ea"/>
                <a:cs typeface="+mn-cs"/>
              </a:rPr>
              <a:t>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(FYI, 35TB on Premium Storage will provide over 150,000 IOPS)</a:t>
            </a:r>
          </a:p>
          <a:p>
            <a:endParaRPr lang="en-US" dirty="0"/>
          </a:p>
          <a:p>
            <a:endParaRPr lang="en-US" dirty="0"/>
          </a:p>
          <a:p>
            <a:r>
              <a:rPr lang="en-US" dirty="0"/>
              <a:t>Show URLs</a:t>
            </a:r>
          </a:p>
          <a:p>
            <a:endParaRPr lang="en-US" dirty="0"/>
          </a:p>
          <a:p>
            <a:r>
              <a:rPr lang="en-US" dirty="0"/>
              <a:t>TALK</a:t>
            </a:r>
            <a:r>
              <a:rPr lang="en-US" baseline="0" dirty="0"/>
              <a:t> ABOUT TYPES OF REPLICATION</a:t>
            </a:r>
            <a:endParaRPr lang="en-US" dirty="0"/>
          </a:p>
          <a:p>
            <a:endParaRPr lang="en-US" dirty="0"/>
          </a:p>
          <a:p>
            <a:r>
              <a:rPr lang="en-US" dirty="0"/>
              <a:t>Geo redundancy (Geo Redundant Storage, GRS). Read-Access GRS (RA-GRS)</a:t>
            </a:r>
          </a:p>
          <a:p>
            <a:endParaRPr lang="en-US" dirty="0"/>
          </a:p>
          <a:p>
            <a:endParaRPr lang="en-US" dirty="0"/>
          </a:p>
          <a:p>
            <a:endParaRPr lang="en-US" dirty="0"/>
          </a:p>
          <a:p>
            <a:r>
              <a:rPr lang="en-US" dirty="0"/>
              <a:t>http://azure.microsoft.com/en-us/documentation/articles/azure-subscription-service-limits</a:t>
            </a:r>
            <a:r>
              <a:rPr lang="en-US" dirty="0" smtClean="0"/>
              <a:t>/</a:t>
            </a:r>
          </a:p>
          <a:p>
            <a:endParaRPr lang="en-US" b="1" dirty="0" smtClean="0"/>
          </a:p>
          <a:p>
            <a:r>
              <a:rPr lang="en-US" b="1" dirty="0" smtClean="0"/>
              <a:t>Blob accounts</a:t>
            </a:r>
            <a:r>
              <a:rPr lang="en-US" b="1" baseline="0" dirty="0" smtClean="0"/>
              <a:t> do</a:t>
            </a:r>
            <a:r>
              <a:rPr lang="en-US" b="1" dirty="0" smtClean="0"/>
              <a:t> not support page blobs. Only regular blob. Cold is half</a:t>
            </a:r>
            <a:r>
              <a:rPr lang="en-US" b="1" baseline="0" dirty="0" smtClean="0"/>
              <a:t> the cost for storage but double the cost for transactions.</a:t>
            </a:r>
            <a:endParaRPr lang="en-US" b="1" dirty="0"/>
          </a:p>
        </p:txBody>
      </p:sp>
      <p:sp>
        <p:nvSpPr>
          <p:cNvPr id="4" name="Slide Number Placeholder 3"/>
          <p:cNvSpPr>
            <a:spLocks noGrp="1"/>
          </p:cNvSpPr>
          <p:nvPr>
            <p:ph type="sldNum" sz="quarter" idx="10"/>
          </p:nvPr>
        </p:nvSpPr>
        <p:spPr/>
        <p:txBody>
          <a:bodyPr/>
          <a:lstStyle/>
          <a:p>
            <a:fld id="{4EE8966D-E35F-44E2-B3EC-7543C3C514EB}" type="slidenum">
              <a:rPr lang="en-US" smtClean="0"/>
              <a:t>42</a:t>
            </a:fld>
            <a:endParaRPr lang="en-US"/>
          </a:p>
        </p:txBody>
      </p:sp>
    </p:spTree>
    <p:extLst>
      <p:ext uri="{BB962C8B-B14F-4D97-AF65-F5344CB8AC3E}">
        <p14:creationId xmlns:p14="http://schemas.microsoft.com/office/powerpoint/2010/main" val="2695376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is non-persistent</a:t>
            </a:r>
          </a:p>
          <a:p>
            <a:endParaRPr lang="en-US" dirty="0"/>
          </a:p>
          <a:p>
            <a:r>
              <a:rPr lang="en-US" dirty="0"/>
              <a:t>Walk through an Azure VM that has storage attached to it</a:t>
            </a:r>
          </a:p>
          <a:p>
            <a:endParaRPr lang="en-US" dirty="0"/>
          </a:p>
          <a:p>
            <a:r>
              <a:rPr lang="en-US" b="1" dirty="0"/>
              <a:t>Key Points to explain</a:t>
            </a:r>
            <a:endParaRPr lang="en-US" b="0" dirty="0"/>
          </a:p>
          <a:p>
            <a:endParaRPr lang="en-US" b="0" dirty="0"/>
          </a:p>
          <a:p>
            <a:r>
              <a:rPr lang="en-US" dirty="0"/>
              <a:t>Virtual Machine has an OS VHD which is stored in Azure Storage (127 GB)</a:t>
            </a:r>
          </a:p>
          <a:p>
            <a:r>
              <a:rPr lang="en-US" dirty="0"/>
              <a:t>Virtual Machine has a temporary drive, D:, which is not-persistent (20GB - 6TB depending on VM size)</a:t>
            </a:r>
          </a:p>
          <a:p>
            <a:pPr lvl="1"/>
            <a:r>
              <a:rPr lang="en-US" dirty="0" err="1"/>
              <a:t>Pagefile</a:t>
            </a:r>
            <a:endParaRPr lang="en-US" dirty="0"/>
          </a:p>
          <a:p>
            <a:pPr lvl="1"/>
            <a:r>
              <a:rPr lang="en-US" dirty="0"/>
              <a:t>Can be used as scratch drive</a:t>
            </a:r>
          </a:p>
          <a:p>
            <a:pPr lvl="1"/>
            <a:r>
              <a:rPr lang="en-US" dirty="0"/>
              <a:t>Do not put anything you care about on this drive</a:t>
            </a:r>
          </a:p>
          <a:p>
            <a:pPr lvl="1"/>
            <a:r>
              <a:rPr lang="en-US" dirty="0"/>
              <a:t>HDD based  (A series), SSD based (D, DS and G series)</a:t>
            </a:r>
          </a:p>
          <a:p>
            <a:r>
              <a:rPr lang="en-US" dirty="0"/>
              <a:t>You can add additional data disks (1-64 depending on VM size)</a:t>
            </a:r>
          </a:p>
          <a:p>
            <a:pPr lvl="1"/>
            <a:r>
              <a:rPr lang="en-US" dirty="0"/>
              <a:t>1 TB (1023 GB, not a typo)</a:t>
            </a:r>
          </a:p>
          <a:p>
            <a:pPr lvl="1"/>
            <a:r>
              <a:rPr lang="en-US" dirty="0"/>
              <a:t>Fixed VHD</a:t>
            </a:r>
          </a:p>
          <a:p>
            <a:pPr lvl="1"/>
            <a:r>
              <a:rPr lang="en-US" dirty="0"/>
              <a:t>500 IOPS per disk (300 IOPS for basic tier)</a:t>
            </a:r>
          </a:p>
          <a:p>
            <a:endParaRPr lang="en-US" b="1" dirty="0"/>
          </a:p>
        </p:txBody>
      </p:sp>
      <p:sp>
        <p:nvSpPr>
          <p:cNvPr id="4" name="Slide Number Placeholder 3"/>
          <p:cNvSpPr>
            <a:spLocks noGrp="1"/>
          </p:cNvSpPr>
          <p:nvPr>
            <p:ph type="sldNum" sz="quarter" idx="10"/>
          </p:nvPr>
        </p:nvSpPr>
        <p:spPr/>
        <p:txBody>
          <a:bodyPr/>
          <a:lstStyle/>
          <a:p>
            <a:fld id="{4EE8966D-E35F-44E2-B3EC-7543C3C514EB}" type="slidenum">
              <a:rPr lang="en-US" smtClean="0"/>
              <a:t>43</a:t>
            </a:fld>
            <a:endParaRPr lang="en-US"/>
          </a:p>
        </p:txBody>
      </p:sp>
    </p:spTree>
    <p:extLst>
      <p:ext uri="{BB962C8B-B14F-4D97-AF65-F5344CB8AC3E}">
        <p14:creationId xmlns:p14="http://schemas.microsoft.com/office/powerpoint/2010/main" val="136817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 can be set to Read only-caching at</a:t>
            </a:r>
            <a:r>
              <a:rPr lang="en-US" baseline="0" dirty="0"/>
              <a:t> minimum</a:t>
            </a:r>
          </a:p>
          <a:p>
            <a:endParaRPr lang="en-US" baseline="0" dirty="0"/>
          </a:p>
          <a:p>
            <a:r>
              <a:rPr lang="en-US" baseline="0" dirty="0"/>
              <a:t>Premium Storage use read-only caching by default</a:t>
            </a:r>
            <a:endParaRPr lang="en-US" dirty="0"/>
          </a:p>
          <a:p>
            <a:endParaRPr lang="en-US" dirty="0"/>
          </a:p>
          <a:p>
            <a:r>
              <a:rPr lang="en-US" dirty="0"/>
              <a:t>http://blogs.msdn.com/b/windowsazurestorage/archive/2012/06/28/exploring-windows-azure-drives-disks-and-images.aspx</a:t>
            </a:r>
          </a:p>
          <a:p>
            <a:endParaRPr lang="en-US" dirty="0"/>
          </a:p>
          <a:p>
            <a:r>
              <a:rPr lang="en-US" dirty="0"/>
              <a:t>Can change the cache setting</a:t>
            </a:r>
          </a:p>
        </p:txBody>
      </p:sp>
      <p:sp>
        <p:nvSpPr>
          <p:cNvPr id="4" name="Slide Number Placeholder 3"/>
          <p:cNvSpPr>
            <a:spLocks noGrp="1"/>
          </p:cNvSpPr>
          <p:nvPr>
            <p:ph type="sldNum" sz="quarter" idx="10"/>
          </p:nvPr>
        </p:nvSpPr>
        <p:spPr/>
        <p:txBody>
          <a:bodyPr/>
          <a:lstStyle/>
          <a:p>
            <a:fld id="{4EE8966D-E35F-44E2-B3EC-7543C3C514EB}" type="slidenum">
              <a:rPr lang="en-US" smtClean="0"/>
              <a:t>44</a:t>
            </a:fld>
            <a:endParaRPr lang="en-US"/>
          </a:p>
        </p:txBody>
      </p:sp>
    </p:spTree>
    <p:extLst>
      <p:ext uri="{BB962C8B-B14F-4D97-AF65-F5344CB8AC3E}">
        <p14:creationId xmlns:p14="http://schemas.microsoft.com/office/powerpoint/2010/main" val="850380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Government common use community cloud</a:t>
            </a:r>
          </a:p>
        </p:txBody>
      </p:sp>
      <p:sp>
        <p:nvSpPr>
          <p:cNvPr id="4" name="Slide Number Placeholder 3"/>
          <p:cNvSpPr>
            <a:spLocks noGrp="1"/>
          </p:cNvSpPr>
          <p:nvPr>
            <p:ph type="sldNum" sz="quarter" idx="10"/>
          </p:nvPr>
        </p:nvSpPr>
        <p:spPr/>
        <p:txBody>
          <a:bodyPr/>
          <a:lstStyle/>
          <a:p>
            <a:fld id="{4EE8966D-E35F-44E2-B3EC-7543C3C514EB}" type="slidenum">
              <a:rPr lang="en-US" smtClean="0"/>
              <a:t>5</a:t>
            </a:fld>
            <a:endParaRPr lang="en-US"/>
          </a:p>
        </p:txBody>
      </p:sp>
    </p:spTree>
    <p:extLst>
      <p:ext uri="{BB962C8B-B14F-4D97-AF65-F5344CB8AC3E}">
        <p14:creationId xmlns:p14="http://schemas.microsoft.com/office/powerpoint/2010/main" val="3542973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 not specify a disk type, the disk type is chosen based on the size of disk you create and rounder up to the applicable disk type. Therefore any disk 128 GB or smaller will be a P10, any disk between 129 and 512 will be a P20 and any disk over 512 will be a P30.</a:t>
            </a:r>
          </a:p>
          <a:p>
            <a:endParaRPr lang="en-US" dirty="0"/>
          </a:p>
          <a:p>
            <a:r>
              <a:rPr lang="en-US" sz="1200" kern="1200" dirty="0">
                <a:solidFill>
                  <a:schemeClr val="tx1"/>
                </a:solidFill>
                <a:latin typeface="+mn-lt"/>
                <a:ea typeface="+mn-ea"/>
                <a:cs typeface="+mn-cs"/>
              </a:rPr>
              <a:t>https://azure.microsoft.com/en-us/documentation/articles/storage-premium-storage-preview-portal/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http://azure.microsoft.com/en-us/pricing/details/storage/ - use east us2 to see pricing</a:t>
            </a:r>
          </a:p>
          <a:p>
            <a:endParaRPr lang="en-US" dirty="0"/>
          </a:p>
          <a:p>
            <a:endParaRPr lang="en-US" dirty="0"/>
          </a:p>
          <a:p>
            <a:r>
              <a:rPr lang="en-US" dirty="0">
                <a:hlinkClick r:id="rId3"/>
              </a:rPr>
              <a:t>http://azure.microsoft.com/blog/2014/12/11/introducing-premium-storage-high-performance-storage-for-azure-virtual-machine-workloads/</a:t>
            </a:r>
            <a:endParaRPr lang="en-US" dirty="0"/>
          </a:p>
          <a:p>
            <a:r>
              <a:rPr lang="en-US" dirty="0">
                <a:hlinkClick r:id="rId4"/>
              </a:rPr>
              <a:t>http://azure.microsoft.com/en-us/documentation/articles/storage-premium-storage-preview-portal/</a:t>
            </a:r>
            <a:endParaRPr lang="en-US" dirty="0"/>
          </a:p>
          <a:p>
            <a:r>
              <a:rPr lang="en-US" dirty="0">
                <a:hlinkClick r:id="rId5"/>
              </a:rPr>
              <a:t>http://azure.microsoft.com/blog/2015/04/16/azure-premium-storage-now-generally-available-2/</a:t>
            </a:r>
            <a:endParaRPr lang="en-US" dirty="0"/>
          </a:p>
          <a:p>
            <a:endParaRPr lang="en-US" dirty="0"/>
          </a:p>
          <a:p>
            <a:r>
              <a:rPr lang="en-US" dirty="0"/>
              <a:t>http://azure.microsoft.com/en-us/pricing/details/storage/ - use east us2 to see pricing</a:t>
            </a:r>
          </a:p>
          <a:p>
            <a:endParaRPr lang="en-US" dirty="0"/>
          </a:p>
          <a:p>
            <a:endParaRPr lang="en-US" dirty="0"/>
          </a:p>
          <a:p>
            <a:r>
              <a:rPr lang="en-US" dirty="0"/>
              <a:t>DS required as to ensure predictable performance local SSD is</a:t>
            </a:r>
            <a:r>
              <a:rPr lang="en-US" baseline="0" dirty="0"/>
              <a:t> used along with RAM to form a </a:t>
            </a:r>
            <a:r>
              <a:rPr lang="en-US" baseline="0" dirty="0" err="1"/>
              <a:t>Blobcache</a:t>
            </a:r>
            <a:r>
              <a:rPr lang="en-US" baseline="0" dirty="0"/>
              <a:t>. This is why DS has smaller temp drive than D (because delta is used for caching)</a:t>
            </a:r>
          </a:p>
          <a:p>
            <a:endParaRPr lang="en-US" baseline="0" dirty="0"/>
          </a:p>
          <a:p>
            <a:r>
              <a:rPr lang="en-US" baseline="0" dirty="0"/>
              <a:t>GS coming soon allow premium storage to be used with G series</a:t>
            </a:r>
          </a:p>
          <a:p>
            <a:endParaRPr lang="en-US" baseline="0" dirty="0"/>
          </a:p>
          <a:p>
            <a:r>
              <a:rPr lang="en-US" b="1" dirty="0"/>
              <a:t>Q. What are the limits associated with Azure Premium Storage?</a:t>
            </a:r>
            <a:endParaRPr lang="en-US" dirty="0"/>
          </a:p>
          <a:p>
            <a:r>
              <a:rPr lang="en-US" b="1" dirty="0"/>
              <a:t>A.</a:t>
            </a:r>
            <a:r>
              <a:rPr lang="en-US" dirty="0"/>
              <a:t> For regular Azure storage accounts there is an IOPS limit and a capacity limit. Premium Storage accounts have a 35 TB limit but not a fixed IOPS limit. Instead the capacity limit indirectly restricts the amount of IOPS per Premium Storage account. Based on the 35 TB limit it would be possible to get around 150,000 IOPS from a single Premium Storage account.</a:t>
            </a:r>
          </a:p>
          <a:p>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45</a:t>
            </a:fld>
            <a:endParaRPr lang="en-US"/>
          </a:p>
        </p:txBody>
      </p:sp>
    </p:spTree>
    <p:extLst>
      <p:ext uri="{BB962C8B-B14F-4D97-AF65-F5344CB8AC3E}">
        <p14:creationId xmlns:p14="http://schemas.microsoft.com/office/powerpoint/2010/main" val="3123091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do full format</a:t>
            </a:r>
          </a:p>
          <a:p>
            <a:endParaRPr lang="en-US" dirty="0"/>
          </a:p>
          <a:p>
            <a:r>
              <a:rPr lang="en-US" dirty="0"/>
              <a:t>Show size of </a:t>
            </a:r>
            <a:r>
              <a:rPr lang="en-US" dirty="0" err="1"/>
              <a:t>vhd</a:t>
            </a:r>
            <a:r>
              <a:rPr lang="en-US" dirty="0"/>
              <a:t> in container. 127</a:t>
            </a:r>
          </a:p>
          <a:p>
            <a:endParaRPr lang="en-US" dirty="0"/>
          </a:p>
          <a:p>
            <a:r>
              <a:rPr lang="en-US" dirty="0"/>
              <a:t>https://gallery.technet.microsoft.com/Get-Billable-Size-of-32175802 –view actual size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latin typeface="+mn-lt"/>
                <a:ea typeface="+mn-ea"/>
                <a:cs typeface="+mn-cs"/>
              </a:rPr>
              <a:t>PS C:\tools&gt; .\CalculateBlobCost.ps1 -</a:t>
            </a:r>
            <a:r>
              <a:rPr lang="en-US" sz="1200" kern="1200" dirty="0" err="1">
                <a:solidFill>
                  <a:schemeClr val="tx1"/>
                </a:solidFill>
                <a:latin typeface="+mn-lt"/>
                <a:ea typeface="+mn-ea"/>
                <a:cs typeface="+mn-cs"/>
              </a:rPr>
              <a:t>storageaccountname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savtechstorenortheurope</a:t>
            </a:r>
            <a:r>
              <a:rPr lang="en-US" sz="1200" kern="1200" dirty="0">
                <a:solidFill>
                  <a:schemeClr val="tx1"/>
                </a:solidFill>
                <a:latin typeface="+mn-lt"/>
                <a:ea typeface="+mn-ea"/>
                <a:cs typeface="+mn-cs"/>
              </a:rPr>
              <a:t>" </a:t>
            </a:r>
          </a:p>
          <a:p>
            <a:r>
              <a:rPr lang="en-US" dirty="0"/>
              <a:t>On win81g2</a:t>
            </a:r>
          </a:p>
          <a:p>
            <a:endParaRPr lang="en-US" dirty="0"/>
          </a:p>
          <a:p>
            <a:r>
              <a:rPr lang="en-US" dirty="0"/>
              <a:t>Show the VM and space uses inside the VM which will correlate</a:t>
            </a:r>
          </a:p>
          <a:p>
            <a:endParaRPr lang="en-US" dirty="0"/>
          </a:p>
          <a:p>
            <a:r>
              <a:rPr lang="en-US" dirty="0"/>
              <a:t>http://windowsitpro.com/azure/q-does-azure-premium-storage-use-sparse-storage</a:t>
            </a:r>
          </a:p>
          <a:p>
            <a:endParaRPr lang="en-US" dirty="0"/>
          </a:p>
          <a:p>
            <a:r>
              <a:rPr lang="en-US" b="1" dirty="0"/>
              <a:t>Q. Does Azure Premium Storage use sparse storage?</a:t>
            </a:r>
            <a:endParaRPr lang="en-US" dirty="0"/>
          </a:p>
          <a:p>
            <a:r>
              <a:rPr lang="en-US" b="1" dirty="0"/>
              <a:t>A.</a:t>
            </a:r>
            <a:r>
              <a:rPr lang="en-US" dirty="0"/>
              <a:t> Regular Azure storage uses sparse storage. This means if a 1 TB fixed-size virtual hard disk (VHD) is created, but only 100 MB of data is written on the Azure fabric, then only 100 MB of data is actually written to the storage fabric</a:t>
            </a:r>
            <a:r>
              <a:rPr lang="en-US" b="1" dirty="0"/>
              <a:t>* </a:t>
            </a:r>
            <a:r>
              <a:rPr lang="en-US" dirty="0"/>
              <a:t>and you are only charged for 100 MB.</a:t>
            </a:r>
          </a:p>
          <a:p>
            <a:r>
              <a:rPr lang="en-US" dirty="0"/>
              <a:t>Azure Premium Storage works differently: </a:t>
            </a:r>
            <a:r>
              <a:rPr lang="en-US" dirty="0">
                <a:effectLst/>
              </a:rPr>
              <a:t>you pay for the type of Azure Premium Storage disk you buy, regardless of how much data is written to it, </a:t>
            </a:r>
            <a:r>
              <a:rPr lang="en-US" dirty="0"/>
              <a:t>because  you are buying a predictable performance rather than a maximum performance. </a:t>
            </a:r>
          </a:p>
          <a:p>
            <a:r>
              <a:rPr lang="en-US" dirty="0"/>
              <a:t>At time of my writing this, there are 3 types of Azure Premium Storage disk, the P10, P20 and P30 as shown below.</a:t>
            </a:r>
          </a:p>
          <a:p>
            <a:r>
              <a:rPr lang="en-US" dirty="0">
                <a:effectLst/>
              </a:rPr>
              <a:t>Premium Storage Disk Type</a:t>
            </a:r>
            <a:r>
              <a:rPr lang="en-US" dirty="0"/>
              <a:t>P10P20P30</a:t>
            </a:r>
            <a:r>
              <a:rPr lang="en-US" dirty="0">
                <a:effectLst/>
              </a:rPr>
              <a:t>Disk Size</a:t>
            </a:r>
            <a:r>
              <a:rPr lang="en-US" dirty="0"/>
              <a:t>128 GB512 GB1024 GB</a:t>
            </a:r>
            <a:r>
              <a:rPr lang="en-US" dirty="0">
                <a:effectLst/>
              </a:rPr>
              <a:t>IOPS per disk</a:t>
            </a:r>
            <a:r>
              <a:rPr lang="en-US" dirty="0"/>
              <a:t>50023005000</a:t>
            </a:r>
            <a:r>
              <a:rPr lang="en-US" dirty="0">
                <a:effectLst/>
              </a:rPr>
              <a:t>Throughput per disk</a:t>
            </a:r>
            <a:r>
              <a:rPr lang="en-US" dirty="0"/>
              <a:t>100 MB per second150 MB per second200 MB per </a:t>
            </a:r>
            <a:r>
              <a:rPr lang="en-US" dirty="0" err="1"/>
              <a:t>second</a:t>
            </a:r>
            <a:r>
              <a:rPr lang="en-US" dirty="0" err="1">
                <a:effectLst/>
              </a:rPr>
              <a:t>Price</a:t>
            </a:r>
            <a:r>
              <a:rPr lang="en-US" dirty="0">
                <a:effectLst/>
              </a:rPr>
              <a:t> per month (exact price may vary)</a:t>
            </a:r>
            <a:r>
              <a:rPr lang="en-US" dirty="0"/>
              <a:t>$17.92$66.56$122.88For the most current pricing see </a:t>
            </a:r>
            <a:r>
              <a:rPr lang="en-US" dirty="0">
                <a:hlinkClick r:id="rId3"/>
              </a:rPr>
              <a:t>http://azure.microsoft.com/en-us/pricing/details/storage/</a:t>
            </a:r>
            <a:r>
              <a:rPr lang="en-US" dirty="0"/>
              <a:t>.</a:t>
            </a:r>
          </a:p>
          <a:p>
            <a:r>
              <a:rPr lang="en-US" dirty="0"/>
              <a:t>When using the Azure portal you can only select one of the sizes listed above as shown below. If using PowerShell you can create other sizes however the actual performance allocation and billing will be rounded up to a specific Premium Storage disk type, i.e. if you create a 200 GB disk it will actually have the performance and billing of a P20 (512 GB). If you only write 10 MB of data you still pay the monthly price of that P20.</a:t>
            </a:r>
          </a:p>
          <a:p>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46</a:t>
            </a:fld>
            <a:endParaRPr lang="en-US"/>
          </a:p>
        </p:txBody>
      </p:sp>
    </p:spTree>
    <p:extLst>
      <p:ext uri="{BB962C8B-B14F-4D97-AF65-F5344CB8AC3E}">
        <p14:creationId xmlns:p14="http://schemas.microsoft.com/office/powerpoint/2010/main" val="3382184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(if more than 8 disks set number of columns to match number of disks)</a:t>
            </a:r>
          </a:p>
          <a:p>
            <a:endParaRPr lang="en-US" dirty="0"/>
          </a:p>
          <a:p>
            <a:endParaRPr lang="en-US" dirty="0"/>
          </a:p>
          <a:p>
            <a:r>
              <a:rPr lang="en-US" dirty="0"/>
              <a:t>http://windowsitpro.com/azure/storage-performance-sql-server-azure-iaas </a:t>
            </a:r>
          </a:p>
          <a:p>
            <a:endParaRPr lang="en-US" dirty="0"/>
          </a:p>
          <a:p>
            <a:r>
              <a:rPr lang="en-US" dirty="0"/>
              <a:t>http://msdn.microsoft.com/en-us/library/dn248436.aspx</a:t>
            </a:r>
          </a:p>
          <a:p>
            <a:endParaRPr lang="en-US" dirty="0"/>
          </a:p>
          <a:p>
            <a:endParaRPr lang="en-US" dirty="0"/>
          </a:p>
          <a:p>
            <a:endParaRPr lang="en-US" dirty="0"/>
          </a:p>
          <a:p>
            <a:r>
              <a:rPr lang="en-US" dirty="0"/>
              <a:t>VM sizes - https://azure.microsoft.com/en-us/documentation/articles/virtual-machines-size-specs/</a:t>
            </a:r>
          </a:p>
        </p:txBody>
      </p:sp>
      <p:sp>
        <p:nvSpPr>
          <p:cNvPr id="4" name="Slide Number Placeholder 3"/>
          <p:cNvSpPr>
            <a:spLocks noGrp="1"/>
          </p:cNvSpPr>
          <p:nvPr>
            <p:ph type="sldNum" sz="quarter" idx="10"/>
          </p:nvPr>
        </p:nvSpPr>
        <p:spPr/>
        <p:txBody>
          <a:bodyPr/>
          <a:lstStyle/>
          <a:p>
            <a:fld id="{4EE8966D-E35F-44E2-B3EC-7543C3C514EB}" type="slidenum">
              <a:rPr lang="en-US" smtClean="0"/>
              <a:t>47</a:t>
            </a:fld>
            <a:endParaRPr lang="en-US"/>
          </a:p>
        </p:txBody>
      </p:sp>
    </p:spTree>
    <p:extLst>
      <p:ext uri="{BB962C8B-B14F-4D97-AF65-F5344CB8AC3E}">
        <p14:creationId xmlns:p14="http://schemas.microsoft.com/office/powerpoint/2010/main" val="2621745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2058102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pPr/>
              <a:t>53</a:t>
            </a:fld>
            <a:endParaRPr lang="en-US" dirty="0"/>
          </a:p>
        </p:txBody>
      </p:sp>
    </p:spTree>
    <p:extLst>
      <p:ext uri="{BB962C8B-B14F-4D97-AF65-F5344CB8AC3E}">
        <p14:creationId xmlns:p14="http://schemas.microsoft.com/office/powerpoint/2010/main" val="1841749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http://windowsitpro.com/azure/copy-content-one-azure-storage-account-another</a:t>
            </a:r>
          </a:p>
          <a:p>
            <a:endParaRPr lang="en-US" dirty="0"/>
          </a:p>
          <a:p>
            <a:r>
              <a:rPr lang="en-US" dirty="0"/>
              <a:t>http://blogs.msdn.com/b/windowsazurestorage/archive/2012/06/12/introducing-asynchronous-cross-account-copy-blob.aspx</a:t>
            </a:r>
          </a:p>
          <a:p>
            <a:r>
              <a:rPr lang="en-US" dirty="0"/>
              <a:t>http://michaelwasham.com/2013/03/27/windows-azure-powershell-cmdlets-now-supports-storage/</a:t>
            </a:r>
          </a:p>
          <a:p>
            <a:endParaRPr lang="en-US" dirty="0"/>
          </a:p>
          <a:p>
            <a:endParaRPr lang="en-US" dirty="0"/>
          </a:p>
          <a:p>
            <a:r>
              <a:rPr lang="en-US" dirty="0"/>
              <a:t> </a:t>
            </a:r>
            <a:r>
              <a:rPr lang="en-US" sz="1200" kern="1200" dirty="0">
                <a:solidFill>
                  <a:schemeClr val="tx1"/>
                </a:solidFill>
                <a:latin typeface="+mn-lt"/>
                <a:ea typeface="+mn-ea"/>
                <a:cs typeface="+mn-cs"/>
              </a:rPr>
              <a:t>#Server side storage copy</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SourceStorageAccount</a:t>
            </a:r>
            <a:r>
              <a:rPr lang="en-US" sz="1200" kern="1200" dirty="0">
                <a:solidFill>
                  <a:schemeClr val="tx1"/>
                </a:solidFill>
                <a:latin typeface="+mn-lt"/>
                <a:ea typeface="+mn-ea"/>
                <a:cs typeface="+mn-cs"/>
              </a:rPr>
              <a:t> = "minecrafte071x4wo"</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SourceStorageKey</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hMhIUZsdhcgcgKu+BWKRB+YjuhCg</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DestStorageAccount</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savilltechscusagrs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DestStorageKey</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asdfasdfa</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SourceStorageContext</a:t>
            </a:r>
            <a:r>
              <a:rPr lang="en-US" sz="1200" kern="1200" dirty="0">
                <a:solidFill>
                  <a:schemeClr val="tx1"/>
                </a:solidFill>
                <a:latin typeface="+mn-lt"/>
                <a:ea typeface="+mn-ea"/>
                <a:cs typeface="+mn-cs"/>
              </a:rPr>
              <a:t> = New-</a:t>
            </a:r>
            <a:r>
              <a:rPr lang="en-US" sz="1200" kern="1200" dirty="0" err="1">
                <a:solidFill>
                  <a:schemeClr val="tx1"/>
                </a:solidFill>
                <a:latin typeface="+mn-lt"/>
                <a:ea typeface="+mn-ea"/>
                <a:cs typeface="+mn-cs"/>
              </a:rPr>
              <a:t>AzureStorageContext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StorageAccountName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SourceStorageAccount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StorageAccountKey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SourceStorageKey</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DestStorageContext</a:t>
            </a:r>
            <a:r>
              <a:rPr lang="en-US" sz="1200" kern="1200" dirty="0">
                <a:solidFill>
                  <a:schemeClr val="tx1"/>
                </a:solidFill>
                <a:latin typeface="+mn-lt"/>
                <a:ea typeface="+mn-ea"/>
                <a:cs typeface="+mn-cs"/>
              </a:rPr>
              <a:t> = New-</a:t>
            </a:r>
            <a:r>
              <a:rPr lang="en-US" sz="1200" kern="1200" dirty="0" err="1">
                <a:solidFill>
                  <a:schemeClr val="tx1"/>
                </a:solidFill>
                <a:latin typeface="+mn-lt"/>
                <a:ea typeface="+mn-ea"/>
                <a:cs typeface="+mn-cs"/>
              </a:rPr>
              <a:t>AzureStorageContext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StorageAccountName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DestStorageAccount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StorageAccountKey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DestStorageKey</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$Blobs = Get-</a:t>
            </a:r>
            <a:r>
              <a:rPr lang="en-US" sz="1200" kern="1200" dirty="0" err="1">
                <a:solidFill>
                  <a:schemeClr val="tx1"/>
                </a:solidFill>
                <a:latin typeface="+mn-lt"/>
                <a:ea typeface="+mn-ea"/>
                <a:cs typeface="+mn-cs"/>
              </a:rPr>
              <a:t>AzureStorageBlob</a:t>
            </a:r>
            <a:r>
              <a:rPr lang="en-US" sz="1200" kern="1200" dirty="0">
                <a:solidFill>
                  <a:schemeClr val="tx1"/>
                </a:solidFill>
                <a:latin typeface="+mn-lt"/>
                <a:ea typeface="+mn-ea"/>
                <a:cs typeface="+mn-cs"/>
              </a:rPr>
              <a:t> -Context $</a:t>
            </a:r>
            <a:r>
              <a:rPr lang="en-US" sz="1200" kern="1200" dirty="0" err="1">
                <a:solidFill>
                  <a:schemeClr val="tx1"/>
                </a:solidFill>
                <a:latin typeface="+mn-lt"/>
                <a:ea typeface="+mn-ea"/>
                <a:cs typeface="+mn-cs"/>
              </a:rPr>
              <a:t>SourceStorageContext</a:t>
            </a:r>
            <a:r>
              <a:rPr lang="en-US" sz="1200" kern="1200" dirty="0">
                <a:solidFill>
                  <a:schemeClr val="tx1"/>
                </a:solidFill>
                <a:latin typeface="+mn-lt"/>
                <a:ea typeface="+mn-ea"/>
                <a:cs typeface="+mn-cs"/>
              </a:rPr>
              <a:t> -Container '</a:t>
            </a:r>
            <a:r>
              <a:rPr lang="en-US" sz="1200" kern="1200" dirty="0" err="1">
                <a:solidFill>
                  <a:schemeClr val="tx1"/>
                </a:solidFill>
                <a:latin typeface="+mn-lt"/>
                <a:ea typeface="+mn-ea"/>
                <a:cs typeface="+mn-cs"/>
              </a:rPr>
              <a:t>vhds</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BlobCpyAry</a:t>
            </a:r>
            <a:r>
              <a:rPr lang="en-US" sz="1200" kern="1200" dirty="0">
                <a:solidFill>
                  <a:schemeClr val="tx1"/>
                </a:solidFill>
                <a:latin typeface="+mn-lt"/>
                <a:ea typeface="+mn-ea"/>
                <a:cs typeface="+mn-cs"/>
              </a:rPr>
              <a:t> = @() #Create array of objects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 the copy of everything</a:t>
            </a:r>
          </a:p>
          <a:p>
            <a:r>
              <a:rPr lang="en-US" sz="1200" kern="1200" dirty="0" err="1">
                <a:solidFill>
                  <a:schemeClr val="tx1"/>
                </a:solidFill>
                <a:latin typeface="+mn-lt"/>
                <a:ea typeface="+mn-ea"/>
                <a:cs typeface="+mn-cs"/>
              </a:rPr>
              <a:t>foreach</a:t>
            </a:r>
            <a:r>
              <a:rPr lang="en-US" sz="1200" kern="1200" dirty="0">
                <a:solidFill>
                  <a:schemeClr val="tx1"/>
                </a:solidFill>
                <a:latin typeface="+mn-lt"/>
                <a:ea typeface="+mn-ea"/>
                <a:cs typeface="+mn-cs"/>
              </a:rPr>
              <a:t> ($Blob in $Blobs)</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Write-Output "Moving $</a:t>
            </a:r>
            <a:r>
              <a:rPr lang="en-US" sz="1200" kern="1200" dirty="0" err="1">
                <a:solidFill>
                  <a:schemeClr val="tx1"/>
                </a:solidFill>
                <a:latin typeface="+mn-lt"/>
                <a:ea typeface="+mn-ea"/>
                <a:cs typeface="+mn-cs"/>
              </a:rPr>
              <a:t>Blob.Name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BlobCopy</a:t>
            </a:r>
            <a:r>
              <a:rPr lang="en-US" sz="1200" kern="1200" dirty="0">
                <a:solidFill>
                  <a:schemeClr val="tx1"/>
                </a:solidFill>
                <a:latin typeface="+mn-lt"/>
                <a:ea typeface="+mn-ea"/>
                <a:cs typeface="+mn-cs"/>
              </a:rPr>
              <a:t> = Start-</a:t>
            </a:r>
            <a:r>
              <a:rPr lang="en-US" sz="1200" kern="1200" dirty="0" err="1">
                <a:solidFill>
                  <a:schemeClr val="tx1"/>
                </a:solidFill>
                <a:latin typeface="+mn-lt"/>
                <a:ea typeface="+mn-ea"/>
                <a:cs typeface="+mn-cs"/>
              </a:rPr>
              <a:t>CopyAzureStorageBlob</a:t>
            </a:r>
            <a:r>
              <a:rPr lang="en-US" sz="1200" kern="1200" dirty="0">
                <a:solidFill>
                  <a:schemeClr val="tx1"/>
                </a:solidFill>
                <a:latin typeface="+mn-lt"/>
                <a:ea typeface="+mn-ea"/>
                <a:cs typeface="+mn-cs"/>
              </a:rPr>
              <a:t> -Context $</a:t>
            </a:r>
            <a:r>
              <a:rPr lang="en-US" sz="1200" kern="1200" dirty="0" err="1">
                <a:solidFill>
                  <a:schemeClr val="tx1"/>
                </a:solidFill>
                <a:latin typeface="+mn-lt"/>
                <a:ea typeface="+mn-ea"/>
                <a:cs typeface="+mn-cs"/>
              </a:rPr>
              <a:t>SourceStorageContext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SrcContainer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vhds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SrcBlob</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Blob.Name</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DestContext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DestStorageContext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DestContainer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vhds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DestBlob</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Blob.Name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BlobCpyAry</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BlobCopy</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#Check Status</a:t>
            </a:r>
          </a:p>
          <a:p>
            <a:r>
              <a:rPr lang="en-US" sz="1200" kern="1200" dirty="0" err="1">
                <a:solidFill>
                  <a:schemeClr val="tx1"/>
                </a:solidFill>
                <a:latin typeface="+mn-lt"/>
                <a:ea typeface="+mn-ea"/>
                <a:cs typeface="+mn-cs"/>
              </a:rPr>
              <a:t>foreach</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BlobCopy</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BlobCpyAry</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#Could ignore all rest and just run $</a:t>
            </a:r>
            <a:r>
              <a:rPr lang="en-US" sz="1200" kern="1200" dirty="0" err="1">
                <a:solidFill>
                  <a:schemeClr val="tx1"/>
                </a:solidFill>
                <a:latin typeface="+mn-lt"/>
                <a:ea typeface="+mn-ea"/>
                <a:cs typeface="+mn-cs"/>
              </a:rPr>
              <a:t>BlobCopy</a:t>
            </a:r>
            <a:r>
              <a:rPr lang="en-US" sz="1200" kern="1200" dirty="0">
                <a:solidFill>
                  <a:schemeClr val="tx1"/>
                </a:solidFill>
                <a:latin typeface="+mn-lt"/>
                <a:ea typeface="+mn-ea"/>
                <a:cs typeface="+mn-cs"/>
              </a:rPr>
              <a:t> | Get-</a:t>
            </a:r>
            <a:r>
              <a:rPr lang="en-US" sz="1200" kern="1200" dirty="0" err="1">
                <a:solidFill>
                  <a:schemeClr val="tx1"/>
                </a:solidFill>
                <a:latin typeface="+mn-lt"/>
                <a:ea typeface="+mn-ea"/>
                <a:cs typeface="+mn-cs"/>
              </a:rPr>
              <a:t>AzureStorageBlobCopyState</a:t>
            </a:r>
            <a:r>
              <a:rPr lang="en-US" sz="1200" kern="1200" dirty="0">
                <a:solidFill>
                  <a:schemeClr val="tx1"/>
                </a:solidFill>
                <a:latin typeface="+mn-lt"/>
                <a:ea typeface="+mn-ea"/>
                <a:cs typeface="+mn-cs"/>
              </a:rPr>
              <a:t> but I prefer output with % copied</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CopyState</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BlobCopy</a:t>
            </a:r>
            <a:r>
              <a:rPr lang="en-US" sz="1200" kern="1200" dirty="0">
                <a:solidFill>
                  <a:schemeClr val="tx1"/>
                </a:solidFill>
                <a:latin typeface="+mn-lt"/>
                <a:ea typeface="+mn-ea"/>
                <a:cs typeface="+mn-cs"/>
              </a:rPr>
              <a:t> | Get-</a:t>
            </a:r>
            <a:r>
              <a:rPr lang="en-US" sz="1200" kern="1200" dirty="0" err="1">
                <a:solidFill>
                  <a:schemeClr val="tx1"/>
                </a:solidFill>
                <a:latin typeface="+mn-lt"/>
                <a:ea typeface="+mn-ea"/>
                <a:cs typeface="+mn-cs"/>
              </a:rPr>
              <a:t>AzureStorageBlobCopyState</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$Message = $</a:t>
            </a:r>
            <a:r>
              <a:rPr lang="en-US" sz="1200" kern="1200" dirty="0" err="1">
                <a:solidFill>
                  <a:schemeClr val="tx1"/>
                </a:solidFill>
                <a:latin typeface="+mn-lt"/>
                <a:ea typeface="+mn-ea"/>
                <a:cs typeface="+mn-cs"/>
              </a:rPr>
              <a:t>CopyState.Source.AbsolutePath</a:t>
            </a:r>
            <a:r>
              <a:rPr lang="en-US" sz="1200" kern="1200" dirty="0">
                <a:solidFill>
                  <a:schemeClr val="tx1"/>
                </a:solidFill>
                <a:latin typeface="+mn-lt"/>
                <a:ea typeface="+mn-ea"/>
                <a:cs typeface="+mn-cs"/>
              </a:rPr>
              <a:t> + " " + $</a:t>
            </a:r>
            <a:r>
              <a:rPr lang="en-US" sz="1200" kern="1200" dirty="0" err="1">
                <a:solidFill>
                  <a:schemeClr val="tx1"/>
                </a:solidFill>
                <a:latin typeface="+mn-lt"/>
                <a:ea typeface="+mn-ea"/>
                <a:cs typeface="+mn-cs"/>
              </a:rPr>
              <a:t>CopyState.Status</a:t>
            </a:r>
            <a:r>
              <a:rPr lang="en-US" sz="1200" kern="1200" dirty="0">
                <a:solidFill>
                  <a:schemeClr val="tx1"/>
                </a:solidFill>
                <a:latin typeface="+mn-lt"/>
                <a:ea typeface="+mn-ea"/>
                <a:cs typeface="+mn-cs"/>
              </a:rPr>
              <a:t> + " {0:N2}%" -f (($</a:t>
            </a:r>
            <a:r>
              <a:rPr lang="en-US" sz="1200" kern="1200" dirty="0" err="1">
                <a:solidFill>
                  <a:schemeClr val="tx1"/>
                </a:solidFill>
                <a:latin typeface="+mn-lt"/>
                <a:ea typeface="+mn-ea"/>
                <a:cs typeface="+mn-cs"/>
              </a:rPr>
              <a:t>CopyState.BytesCopied</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CopyState.TotalBytes</a:t>
            </a:r>
            <a:r>
              <a:rPr lang="en-US" sz="1200" kern="1200" dirty="0">
                <a:solidFill>
                  <a:schemeClr val="tx1"/>
                </a:solidFill>
                <a:latin typeface="+mn-lt"/>
                <a:ea typeface="+mn-ea"/>
                <a:cs typeface="+mn-cs"/>
              </a:rPr>
              <a:t>)*100) </a:t>
            </a:r>
          </a:p>
          <a:p>
            <a:r>
              <a:rPr lang="en-US" sz="1200" kern="1200" dirty="0">
                <a:solidFill>
                  <a:schemeClr val="tx1"/>
                </a:solidFill>
                <a:latin typeface="+mn-lt"/>
                <a:ea typeface="+mn-ea"/>
                <a:cs typeface="+mn-cs"/>
              </a:rPr>
              <a:t>    Write-Output $Message</a:t>
            </a:r>
          </a:p>
          <a:p>
            <a:r>
              <a:rPr lang="en-US" sz="1200" kern="1200" dirty="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54</a:t>
            </a:fld>
            <a:endParaRPr lang="en-US"/>
          </a:p>
        </p:txBody>
      </p:sp>
    </p:spTree>
    <p:extLst>
      <p:ext uri="{BB962C8B-B14F-4D97-AF65-F5344CB8AC3E}">
        <p14:creationId xmlns:p14="http://schemas.microsoft.com/office/powerpoint/2010/main" val="18179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Update</a:t>
            </a:r>
            <a:r>
              <a:rPr lang="en-US" b="1" baseline="0" dirty="0"/>
              <a:t> 1/28/2016 – Added Azure Storage Explorer</a:t>
            </a:r>
            <a:endParaRPr lang="en-US" b="1" dirty="0"/>
          </a:p>
          <a:p>
            <a:endParaRPr lang="en-US" dirty="0"/>
          </a:p>
          <a:p>
            <a:r>
              <a:rPr lang="en-US" dirty="0"/>
              <a:t>Create your own!</a:t>
            </a:r>
          </a:p>
          <a:p>
            <a:pPr lvl="1"/>
            <a:r>
              <a:rPr lang="en-US" dirty="0">
                <a:hlinkClick r:id="rId3"/>
              </a:rPr>
              <a:t>http://blogs.msdn.com/b/jnak/archive/2010/01/11/walkthrough-windows-azure-blob-storage-nov-2009-and-later.aspx</a:t>
            </a:r>
            <a:endParaRPr lang="en-US" dirty="0"/>
          </a:p>
          <a:p>
            <a:r>
              <a:rPr lang="en-US" dirty="0"/>
              <a:t>Mount storage within a VM</a:t>
            </a:r>
          </a:p>
          <a:p>
            <a:pPr lvl="1"/>
            <a:r>
              <a:rPr lang="en-US" dirty="0">
                <a:hlinkClick r:id="rId4"/>
              </a:rPr>
              <a:t>http://mountvhdazurevm.codeplex.com/</a:t>
            </a:r>
            <a:endParaRPr lang="en-US" dirty="0"/>
          </a:p>
          <a:p>
            <a:r>
              <a:rPr lang="en-US" dirty="0" err="1"/>
              <a:t>AzCopy</a:t>
            </a:r>
            <a:r>
              <a:rPr lang="en-US" dirty="0"/>
              <a:t> from </a:t>
            </a:r>
            <a:r>
              <a:rPr lang="en-US" dirty="0">
                <a:hlinkClick r:id="rId5"/>
              </a:rPr>
              <a:t>http://aka.ms/AzCopy</a:t>
            </a:r>
            <a:r>
              <a:rPr lang="en-US" dirty="0"/>
              <a:t> </a:t>
            </a:r>
          </a:p>
          <a:p>
            <a:endParaRPr lang="en-US" dirty="0"/>
          </a:p>
        </p:txBody>
      </p:sp>
      <p:sp>
        <p:nvSpPr>
          <p:cNvPr id="4" name="Slide Number Placeholder 3"/>
          <p:cNvSpPr>
            <a:spLocks noGrp="1"/>
          </p:cNvSpPr>
          <p:nvPr>
            <p:ph type="sldNum" sz="quarter" idx="10"/>
          </p:nvPr>
        </p:nvSpPr>
        <p:spPr/>
        <p:txBody>
          <a:bodyPr/>
          <a:lstStyle/>
          <a:p>
            <a:fld id="{A3668215-F9DC-468B-AAD1-3C611FE7081D}" type="slidenum">
              <a:rPr lang="en-US" smtClean="0"/>
              <a:t>55</a:t>
            </a:fld>
            <a:endParaRPr lang="en-US"/>
          </a:p>
        </p:txBody>
      </p:sp>
    </p:spTree>
    <p:extLst>
      <p:ext uri="{BB962C8B-B14F-4D97-AF65-F5344CB8AC3E}">
        <p14:creationId xmlns:p14="http://schemas.microsoft.com/office/powerpoint/2010/main" val="387502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offer</a:t>
            </a:r>
            <a:r>
              <a:rPr lang="en-US" baseline="0" dirty="0"/>
              <a:t> these </a:t>
            </a:r>
            <a:r>
              <a:rPr lang="en-US" baseline="0" dirty="0" err="1"/>
              <a:t>on-premise</a:t>
            </a:r>
            <a:endParaRPr lang="en-US" baseline="0" dirty="0"/>
          </a:p>
          <a:p>
            <a:endParaRPr lang="en-US" baseline="0" dirty="0"/>
          </a:p>
          <a:p>
            <a:r>
              <a:rPr lang="en-US" baseline="0" dirty="0"/>
              <a:t>Goal would be SaaS for everything but realistically will be many things not available as SaaS (Office 365) so if possible PaaS but again many not available to think IaaS and then maybe overtime move to PaaS and SaaS. IIS in VM could move to web sites. SQL in a VM move to Azure Database </a:t>
            </a:r>
            <a:r>
              <a:rPr lang="en-US" baseline="0" dirty="0" err="1"/>
              <a:t>etc</a:t>
            </a:r>
            <a:r>
              <a:rPr lang="en-US" baseline="0" dirty="0"/>
              <a:t> </a:t>
            </a:r>
            <a:r>
              <a:rPr lang="en-US" baseline="0" dirty="0" err="1"/>
              <a:t>etc</a:t>
            </a:r>
            <a:endParaRPr lang="en-US" baseline="0" dirty="0"/>
          </a:p>
          <a:p>
            <a:endParaRPr lang="en-US" baseline="0" dirty="0"/>
          </a:p>
          <a:p>
            <a:r>
              <a:rPr lang="en-US" baseline="0" dirty="0"/>
              <a:t>Desktop </a:t>
            </a:r>
            <a:r>
              <a:rPr lang="en-US" baseline="0" dirty="0" err="1"/>
              <a:t>aaS</a:t>
            </a:r>
            <a:endParaRPr lang="en-US" baseline="0" dirty="0"/>
          </a:p>
          <a:p>
            <a:r>
              <a:rPr lang="en-US" baseline="0" dirty="0"/>
              <a:t>Database </a:t>
            </a:r>
            <a:r>
              <a:rPr lang="en-US" baseline="0" dirty="0" err="1"/>
              <a:t>aaS</a:t>
            </a:r>
            <a:endParaRPr lang="en-US" baseline="0" dirty="0"/>
          </a:p>
          <a:p>
            <a:endParaRPr lang="en-US" baseline="0" dirty="0"/>
          </a:p>
          <a:p>
            <a:r>
              <a:rPr lang="en-US" b="1" dirty="0"/>
              <a:t>Minecraft</a:t>
            </a:r>
            <a:r>
              <a:rPr lang="en-US" dirty="0"/>
              <a:t> as example of </a:t>
            </a:r>
            <a:r>
              <a:rPr lang="en-US" dirty="0" err="1"/>
              <a:t>IaaS</a:t>
            </a:r>
            <a:r>
              <a:rPr lang="en-US" dirty="0"/>
              <a:t> vs SaaS. Server in a VM vs Realms. Think of different aspects</a:t>
            </a:r>
          </a:p>
          <a:p>
            <a:r>
              <a:rPr lang="en-US" dirty="0"/>
              <a:t>Update of OS</a:t>
            </a:r>
          </a:p>
          <a:p>
            <a:r>
              <a:rPr lang="en-US" dirty="0"/>
              <a:t>app update</a:t>
            </a:r>
          </a:p>
          <a:p>
            <a:r>
              <a:rPr lang="en-US" dirty="0"/>
              <a:t>Backup of worlds</a:t>
            </a:r>
          </a:p>
          <a:p>
            <a:r>
              <a:rPr lang="en-US" dirty="0"/>
              <a:t>performance</a:t>
            </a:r>
          </a:p>
          <a:p>
            <a:r>
              <a:rPr lang="en-US" dirty="0"/>
              <a:t>no mods though with Realms so you lose</a:t>
            </a:r>
          </a:p>
        </p:txBody>
      </p:sp>
      <p:sp>
        <p:nvSpPr>
          <p:cNvPr id="4" name="Slide Number Placeholder 3"/>
          <p:cNvSpPr>
            <a:spLocks noGrp="1"/>
          </p:cNvSpPr>
          <p:nvPr>
            <p:ph type="sldNum" sz="quarter" idx="10"/>
          </p:nvPr>
        </p:nvSpPr>
        <p:spPr/>
        <p:txBody>
          <a:bodyPr/>
          <a:lstStyle/>
          <a:p>
            <a:fld id="{4EE8966D-E35F-44E2-B3EC-7543C3C514EB}" type="slidenum">
              <a:rPr lang="en-US" smtClean="0"/>
              <a:t>6</a:t>
            </a:fld>
            <a:endParaRPr lang="en-US"/>
          </a:p>
        </p:txBody>
      </p:sp>
    </p:spTree>
    <p:extLst>
      <p:ext uri="{BB962C8B-B14F-4D97-AF65-F5344CB8AC3E}">
        <p14:creationId xmlns:p14="http://schemas.microsoft.com/office/powerpoint/2010/main" val="2301641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see provisioning/</a:t>
            </a:r>
            <a:r>
              <a:rPr lang="en-US" dirty="0" err="1"/>
              <a:t>deprovisioning</a:t>
            </a:r>
            <a:r>
              <a:rPr lang="en-US" dirty="0"/>
              <a:t> as a benefit even though could be enabled on-premises</a:t>
            </a:r>
          </a:p>
        </p:txBody>
      </p:sp>
      <p:sp>
        <p:nvSpPr>
          <p:cNvPr id="4" name="Slide Number Placeholder 3"/>
          <p:cNvSpPr>
            <a:spLocks noGrp="1"/>
          </p:cNvSpPr>
          <p:nvPr>
            <p:ph type="sldNum" sz="quarter" idx="10"/>
          </p:nvPr>
        </p:nvSpPr>
        <p:spPr/>
        <p:txBody>
          <a:bodyPr/>
          <a:lstStyle/>
          <a:p>
            <a:fld id="{4EE8966D-E35F-44E2-B3EC-7543C3C514EB}" type="slidenum">
              <a:rPr lang="en-US" smtClean="0"/>
              <a:t>7</a:t>
            </a:fld>
            <a:endParaRPr lang="en-US"/>
          </a:p>
        </p:txBody>
      </p:sp>
    </p:spTree>
    <p:extLst>
      <p:ext uri="{BB962C8B-B14F-4D97-AF65-F5344CB8AC3E}">
        <p14:creationId xmlns:p14="http://schemas.microsoft.com/office/powerpoint/2010/main" val="348500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Pizza</a:t>
            </a:r>
            <a:r>
              <a:rPr lang="en-US" baseline="0" dirty="0"/>
              <a:t> is an example of predictable bursting. Consider Friday night when pizza restaurants are 4 times busier than any other time of the week. Rest of the week 75% of hardware unused. Then </a:t>
            </a:r>
            <a:r>
              <a:rPr lang="en-US" baseline="0" dirty="0" err="1"/>
              <a:t>superbowl</a:t>
            </a:r>
            <a:r>
              <a:rPr lang="en-US" baseline="0" dirty="0"/>
              <a:t> for 5 hours pizza restaurants 4 times busier than Friday night. All year other then 5 hours nearly all hardware idle.</a:t>
            </a:r>
          </a:p>
          <a:p>
            <a:endParaRPr lang="en-US" baseline="0" dirty="0"/>
          </a:p>
          <a:p>
            <a:r>
              <a:rPr lang="en-US" baseline="0" dirty="0"/>
              <a:t>Extrapolate </a:t>
            </a:r>
          </a:p>
          <a:p>
            <a:endParaRPr lang="en-US" baseline="0" dirty="0"/>
          </a:p>
          <a:p>
            <a:endParaRPr lang="en-US" baseline="0" dirty="0"/>
          </a:p>
          <a:p>
            <a:r>
              <a:rPr lang="en-US" baseline="0" dirty="0"/>
              <a:t>Think “failing fast”. For a startup company it needs to succeed or fail fast to avoid wasted money. When looking for investment being able to use public cloud and only pay for what it uses instead of having to heavily invest in large amounts of </a:t>
            </a:r>
            <a:r>
              <a:rPr lang="en-US" baseline="0" dirty="0" err="1"/>
              <a:t>infrastrure</a:t>
            </a:r>
            <a:r>
              <a:rPr lang="en-US" baseline="0" dirty="0"/>
              <a:t>. When looking for funding the public cloud s can help secure and give investors confidence.</a:t>
            </a:r>
          </a:p>
          <a:p>
            <a:endParaRPr lang="en-US" baseline="0" dirty="0"/>
          </a:p>
          <a:p>
            <a:r>
              <a:rPr lang="en-US" baseline="0" dirty="0"/>
              <a:t>On and off could be a tax office for example..</a:t>
            </a:r>
          </a:p>
          <a:p>
            <a:endParaRPr lang="en-US" baseline="0" dirty="0"/>
          </a:p>
          <a:p>
            <a:r>
              <a:rPr lang="en-US" baseline="0" dirty="0"/>
              <a:t>Can also use public cloud to supplement </a:t>
            </a:r>
            <a:r>
              <a:rPr lang="en-US" baseline="0" dirty="0" err="1"/>
              <a:t>on-premise</a:t>
            </a:r>
            <a:r>
              <a:rPr lang="en-US" baseline="0" dirty="0"/>
              <a:t> in a hybrid mode.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EE8966D-E35F-44E2-B3EC-7543C3C514EB}" type="slidenum">
              <a:rPr lang="en-US" smtClean="0"/>
              <a:t>8</a:t>
            </a:fld>
            <a:endParaRPr lang="en-US"/>
          </a:p>
        </p:txBody>
      </p:sp>
    </p:spTree>
    <p:extLst>
      <p:ext uri="{BB962C8B-B14F-4D97-AF65-F5344CB8AC3E}">
        <p14:creationId xmlns:p14="http://schemas.microsoft.com/office/powerpoint/2010/main" val="223242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Test/dev has high “churn” so it can be desirable to not run that on-premises just to avoid the associated work</a:t>
            </a:r>
          </a:p>
          <a:p>
            <a:endParaRPr lang="en-US" dirty="0"/>
          </a:p>
          <a:p>
            <a:r>
              <a:rPr lang="en-US" dirty="0"/>
              <a:t>International </a:t>
            </a:r>
          </a:p>
        </p:txBody>
      </p:sp>
      <p:sp>
        <p:nvSpPr>
          <p:cNvPr id="4" name="Slide Number Placeholder 3"/>
          <p:cNvSpPr>
            <a:spLocks noGrp="1"/>
          </p:cNvSpPr>
          <p:nvPr>
            <p:ph type="sldNum" sz="quarter" idx="10"/>
          </p:nvPr>
        </p:nvSpPr>
        <p:spPr/>
        <p:txBody>
          <a:bodyPr/>
          <a:lstStyle/>
          <a:p>
            <a:fld id="{4EE8966D-E35F-44E2-B3EC-7543C3C514EB}" type="slidenum">
              <a:rPr lang="en-US" smtClean="0"/>
              <a:t>9</a:t>
            </a:fld>
            <a:endParaRPr lang="en-US"/>
          </a:p>
        </p:txBody>
      </p:sp>
    </p:spTree>
    <p:extLst>
      <p:ext uri="{BB962C8B-B14F-4D97-AF65-F5344CB8AC3E}">
        <p14:creationId xmlns:p14="http://schemas.microsoft.com/office/powerpoint/2010/main" val="161351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them!</a:t>
            </a:r>
          </a:p>
          <a:p>
            <a:endParaRPr lang="en-US" dirty="0"/>
          </a:p>
          <a:p>
            <a:endParaRPr lang="en-US" dirty="0"/>
          </a:p>
          <a:p>
            <a:r>
              <a:rPr lang="en-US" dirty="0"/>
              <a:t>http://azure.microsoft.com/en-us/services/ key services</a:t>
            </a:r>
          </a:p>
          <a:p>
            <a:endParaRPr lang="en-US" dirty="0"/>
          </a:p>
          <a:p>
            <a:r>
              <a:rPr lang="en-US" dirty="0"/>
              <a:t>Full poster at http://emails.microsoft.com/kG0yq0W00rH00QEIyT0340E </a:t>
            </a:r>
          </a:p>
        </p:txBody>
      </p:sp>
      <p:sp>
        <p:nvSpPr>
          <p:cNvPr id="4" name="Slide Number Placeholder 3"/>
          <p:cNvSpPr>
            <a:spLocks noGrp="1"/>
          </p:cNvSpPr>
          <p:nvPr>
            <p:ph type="sldNum" sz="quarter" idx="10"/>
          </p:nvPr>
        </p:nvSpPr>
        <p:spPr/>
        <p:txBody>
          <a:bodyPr/>
          <a:lstStyle/>
          <a:p>
            <a:fld id="{4EE8966D-E35F-44E2-B3EC-7543C3C514EB}" type="slidenum">
              <a:rPr lang="en-US" smtClean="0"/>
              <a:t>11</a:t>
            </a:fld>
            <a:endParaRPr lang="en-US"/>
          </a:p>
        </p:txBody>
      </p:sp>
    </p:spTree>
    <p:extLst>
      <p:ext uri="{BB962C8B-B14F-4D97-AF65-F5344CB8AC3E}">
        <p14:creationId xmlns:p14="http://schemas.microsoft.com/office/powerpoint/2010/main" val="840676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6557" y="6263323"/>
            <a:ext cx="1538479" cy="338715"/>
          </a:xfrm>
          <a:prstGeom prst="rect">
            <a:avLst/>
          </a:prstGeom>
          <a:noFill/>
          <a:ln>
            <a:noFill/>
          </a:ln>
        </p:spPr>
      </p:pic>
      <p:sp>
        <p:nvSpPr>
          <p:cNvPr id="10" name="Rectangle 9"/>
          <p:cNvSpPr/>
          <p:nvPr userDrawn="1"/>
        </p:nvSpPr>
        <p:spPr>
          <a:xfrm>
            <a:off x="150813" y="539070"/>
            <a:ext cx="1518330" cy="15183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sp>
        <p:nvSpPr>
          <p:cNvPr id="13" name="Rectangle 12"/>
          <p:cNvSpPr/>
          <p:nvPr userDrawn="1"/>
        </p:nvSpPr>
        <p:spPr bwMode="gray">
          <a:xfrm>
            <a:off x="150813" y="2057400"/>
            <a:ext cx="5486400"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057400"/>
            <a:ext cx="5486400"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4800600"/>
            <a:ext cx="5486400" cy="914400"/>
          </a:xfrm>
        </p:spPr>
        <p:txBody>
          <a:bodyPr vert="horz" lIns="137160" tIns="91440" rIns="182880" bIns="45720" rtlCol="0">
            <a:noAutofit/>
          </a:bodyPr>
          <a:lstStyle>
            <a:lvl1pPr>
              <a:defRPr lang="en-US" sz="2000" dirty="0">
                <a:solidFill>
                  <a:schemeClr val="bg1"/>
                </a:solidFill>
              </a:defRPr>
            </a:lvl1pPr>
          </a:lstStyle>
          <a:p>
            <a:pPr lvl="0">
              <a:spcBef>
                <a:spcPts val="0"/>
              </a:spcBef>
            </a:pPr>
            <a:r>
              <a:rPr lang="en-US" dirty="0"/>
              <a:t>Speaker Name</a:t>
            </a:r>
          </a:p>
        </p:txBody>
      </p:sp>
    </p:spTree>
    <p:extLst>
      <p:ext uri="{BB962C8B-B14F-4D97-AF65-F5344CB8AC3E}">
        <p14:creationId xmlns:p14="http://schemas.microsoft.com/office/powerpoint/2010/main" val="30792848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12" y="1185334"/>
            <a:ext cx="5691659" cy="1000656"/>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50812" y="2185988"/>
            <a:ext cx="5691659" cy="3951288"/>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3" y="1185334"/>
            <a:ext cx="5693895" cy="1000656"/>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4413" y="2185988"/>
            <a:ext cx="5693895" cy="3951288"/>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38868502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6" name="Rectangle 5"/>
          <p:cNvSpPr/>
          <p:nvPr/>
        </p:nvSpPr>
        <p:spPr bwMode="auto">
          <a:xfrm>
            <a:off x="150813" y="1143000"/>
            <a:ext cx="1005840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143000"/>
            <a:ext cx="1005840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3" y="1143000"/>
            <a:ext cx="1005839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1" y="3877276"/>
            <a:ext cx="1005840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227007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6" name="Rectangle 5"/>
          <p:cNvSpPr/>
          <p:nvPr/>
        </p:nvSpPr>
        <p:spPr bwMode="auto">
          <a:xfrm>
            <a:off x="150813" y="1143000"/>
            <a:ext cx="1005839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143000"/>
            <a:ext cx="1005839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3" y="1142999"/>
            <a:ext cx="1005839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3886200"/>
            <a:ext cx="1005840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5108153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3886200"/>
            <a:ext cx="6400800" cy="2590800"/>
          </a:xfrm>
          <a:prstGeom prst="rect">
            <a:avLst/>
          </a:prstGeom>
        </p:spPr>
        <p:txBody>
          <a:bodyPr lIns="137160" tIns="137160" rIns="137160" bIns="137160">
            <a:noAutofit/>
          </a:bodyPr>
          <a:lstStyle>
            <a:lvl1pPr marL="0" indent="0">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34876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50677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1536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5787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5">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5977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600200"/>
            <a:ext cx="11887200"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760412" y="599005"/>
            <a:ext cx="11428413"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0275290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2"/>
            <a:ext cx="12188824" cy="646042"/>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600200"/>
            <a:ext cx="11353800"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5840444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6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057400"/>
            <a:ext cx="548640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057400"/>
            <a:ext cx="5486400"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4800600"/>
            <a:ext cx="5486400"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0119" y="6263323"/>
            <a:ext cx="1551356" cy="338715"/>
          </a:xfrm>
          <a:prstGeom prst="rect">
            <a:avLst/>
          </a:prstGeom>
          <a:noFill/>
          <a:ln>
            <a:noFill/>
          </a:ln>
        </p:spPr>
      </p:pic>
    </p:spTree>
    <p:extLst>
      <p:ext uri="{BB962C8B-B14F-4D97-AF65-F5344CB8AC3E}">
        <p14:creationId xmlns:p14="http://schemas.microsoft.com/office/powerpoint/2010/main" val="32658584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4" name="Rectangle 3"/>
          <p:cNvSpPr/>
          <p:nvPr/>
        </p:nvSpPr>
        <p:spPr>
          <a:xfrm>
            <a:off x="0" y="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8" name="Rectangle 7"/>
          <p:cNvSpPr/>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2899238"/>
            <a:ext cx="2880367" cy="1059525"/>
          </a:xfrm>
          <a:prstGeom prst="rect">
            <a:avLst/>
          </a:prstGeom>
        </p:spPr>
      </p:pic>
      <p:sp>
        <p:nvSpPr>
          <p:cNvPr id="6" name="Rectangle 5"/>
          <p:cNvSpPr/>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2899238"/>
            <a:ext cx="2880367" cy="1059525"/>
          </a:xfrm>
          <a:prstGeom prst="rect">
            <a:avLst/>
          </a:prstGeom>
        </p:spPr>
      </p:pic>
      <p:sp>
        <p:nvSpPr>
          <p:cNvPr id="9" name="Rectangle 8"/>
          <p:cNvSpPr/>
          <p:nvPr userDrawn="1"/>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547" y="3183406"/>
            <a:ext cx="2271504" cy="495949"/>
          </a:xfrm>
          <a:prstGeom prst="rect">
            <a:avLst/>
          </a:prstGeom>
          <a:noFill/>
          <a:ln>
            <a:noFill/>
          </a:ln>
        </p:spPr>
      </p:pic>
    </p:spTree>
    <p:extLst>
      <p:ext uri="{BB962C8B-B14F-4D97-AF65-F5344CB8AC3E}">
        <p14:creationId xmlns:p14="http://schemas.microsoft.com/office/powerpoint/2010/main" val="35492625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347" y="770467"/>
            <a:ext cx="10779492" cy="3352800"/>
          </a:xfrm>
        </p:spPr>
        <p:txBody>
          <a:bodyPr anchor="b">
            <a:noAutofit/>
          </a:bodyPr>
          <a:lstStyle>
            <a:lvl1pPr algn="l">
              <a:lnSpc>
                <a:spcPct val="80000"/>
              </a:lnSpc>
              <a:defRPr sz="8797"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339" y="4206876"/>
            <a:ext cx="9225798" cy="1645920"/>
          </a:xfrm>
        </p:spPr>
        <p:txBody>
          <a:bodyPr>
            <a:normAutofit/>
          </a:bodyPr>
          <a:lstStyle>
            <a:lvl1pPr marL="0" indent="0" algn="l">
              <a:buNone/>
              <a:defRPr sz="3199">
                <a:solidFill>
                  <a:schemeClr val="bg1"/>
                </a:solidFill>
                <a:latin typeface="+mj-lt"/>
              </a:defRPr>
            </a:lvl1pPr>
            <a:lvl2pPr marL="457063" indent="0" algn="ctr">
              <a:buNone/>
              <a:defRPr sz="27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1/31/2017</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05966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1/31/2017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96328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7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057400"/>
            <a:ext cx="548640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057400"/>
            <a:ext cx="5486400"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4800600"/>
            <a:ext cx="5486400"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0119" y="6263323"/>
            <a:ext cx="1551356" cy="338715"/>
          </a:xfrm>
          <a:prstGeom prst="rect">
            <a:avLst/>
          </a:prstGeom>
          <a:noFill/>
          <a:ln>
            <a:noFill/>
          </a:ln>
        </p:spPr>
      </p:pic>
    </p:spTree>
    <p:extLst>
      <p:ext uri="{BB962C8B-B14F-4D97-AF65-F5344CB8AC3E}">
        <p14:creationId xmlns:p14="http://schemas.microsoft.com/office/powerpoint/2010/main" val="333234910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7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057400"/>
            <a:ext cx="548640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057400"/>
            <a:ext cx="5486400"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4800600"/>
            <a:ext cx="5486400"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0119" y="6263323"/>
            <a:ext cx="1551356" cy="338715"/>
          </a:xfrm>
          <a:prstGeom prst="rect">
            <a:avLst/>
          </a:prstGeom>
          <a:noFill/>
          <a:ln>
            <a:noFill/>
          </a:ln>
        </p:spPr>
      </p:pic>
    </p:spTree>
    <p:extLst>
      <p:ext uri="{BB962C8B-B14F-4D97-AF65-F5344CB8AC3E}">
        <p14:creationId xmlns:p14="http://schemas.microsoft.com/office/powerpoint/2010/main" val="371936808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7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057400"/>
            <a:ext cx="548640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057400"/>
            <a:ext cx="5486400"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4800600"/>
            <a:ext cx="5486400"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0119" y="6263323"/>
            <a:ext cx="1551356" cy="338715"/>
          </a:xfrm>
          <a:prstGeom prst="rect">
            <a:avLst/>
          </a:prstGeom>
          <a:noFill/>
          <a:ln>
            <a:noFill/>
          </a:ln>
        </p:spPr>
      </p:pic>
    </p:spTree>
    <p:extLst>
      <p:ext uri="{BB962C8B-B14F-4D97-AF65-F5344CB8AC3E}">
        <p14:creationId xmlns:p14="http://schemas.microsoft.com/office/powerpoint/2010/main" val="286678096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760412" y="599005"/>
            <a:ext cx="11428413"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600200"/>
            <a:ext cx="11887200"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25231040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478587"/>
            <a:ext cx="761800"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760412" y="599005"/>
            <a:ext cx="11428413"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40003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9279272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13" y="1447800"/>
            <a:ext cx="5714999" cy="464820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4413" y="1458686"/>
            <a:ext cx="5714999" cy="464820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7861781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0412" y="2"/>
            <a:ext cx="11428413"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600200"/>
            <a:ext cx="11887200"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
        <p:nvSpPr>
          <p:cNvPr id="8" name="Rectangle 7"/>
          <p:cNvSpPr/>
          <p:nvPr userDrawn="1"/>
        </p:nvSpPr>
        <p:spPr>
          <a:xfrm>
            <a:off x="0" y="0"/>
            <a:ext cx="1022501" cy="9906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017" tIns="75017" rIns="75017" bIns="75017" numCol="1" spcCol="0" rtlCol="0" fromWordArt="0" anchor="t" anchorCtr="0" forceAA="0" compatLnSpc="1">
            <a:prstTxWarp prst="textNoShape">
              <a:avLst/>
            </a:prstTxWarp>
            <a:noAutofit/>
          </a:bodyPr>
          <a:lstStyle/>
          <a:p>
            <a:pPr algn="l"/>
            <a:r>
              <a:rPr lang="en-US" sz="1200" dirty="0">
                <a:solidFill>
                  <a:schemeClr val="bg1"/>
                </a:solidFill>
                <a:latin typeface="+mj-lt"/>
              </a:rPr>
              <a:t>Microsoft Technology</a:t>
            </a:r>
            <a:br>
              <a:rPr lang="en-US" sz="1200" dirty="0">
                <a:solidFill>
                  <a:schemeClr val="bg1"/>
                </a:solidFill>
                <a:latin typeface="+mj-lt"/>
              </a:rPr>
            </a:br>
            <a:r>
              <a:rPr lang="en-US" sz="1200" dirty="0">
                <a:solidFill>
                  <a:schemeClr val="bg1"/>
                </a:solidFill>
                <a:latin typeface="+mj-lt"/>
              </a:rPr>
              <a:t>Centers</a:t>
            </a:r>
          </a:p>
          <a:p>
            <a:pPr algn="l">
              <a:spcBef>
                <a:spcPts val="300"/>
              </a:spcBef>
            </a:pPr>
            <a:r>
              <a:rPr lang="en-US" sz="900" dirty="0">
                <a:solidFill>
                  <a:schemeClr val="bg1"/>
                </a:solidFill>
                <a:latin typeface="+mj-lt"/>
              </a:rPr>
              <a:t>Experience the Microsoft Cloud</a:t>
            </a:r>
          </a:p>
        </p:txBody>
      </p:sp>
    </p:spTree>
    <p:extLst>
      <p:ext uri="{BB962C8B-B14F-4D97-AF65-F5344CB8AC3E}">
        <p14:creationId xmlns:p14="http://schemas.microsoft.com/office/powerpoint/2010/main" val="834087640"/>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29" r:id="rId3"/>
    <p:sldLayoutId id="2147484030" r:id="rId4"/>
    <p:sldLayoutId id="2147484031" r:id="rId5"/>
    <p:sldLayoutId id="2147484007" r:id="rId6"/>
    <p:sldLayoutId id="2147484008" r:id="rId7"/>
    <p:sldLayoutId id="2147484010" r:id="rId8"/>
    <p:sldLayoutId id="2147484021" r:id="rId9"/>
    <p:sldLayoutId id="2147484022" r:id="rId10"/>
    <p:sldLayoutId id="2147484011" r:id="rId11"/>
    <p:sldLayoutId id="2147484012" r:id="rId12"/>
    <p:sldLayoutId id="2147484013" r:id="rId13"/>
    <p:sldLayoutId id="2147484014" r:id="rId14"/>
    <p:sldLayoutId id="2147484016" r:id="rId15"/>
    <p:sldLayoutId id="2147484017" r:id="rId16"/>
    <p:sldLayoutId id="2147484018" r:id="rId17"/>
    <p:sldLayoutId id="2147484009" r:id="rId18"/>
    <p:sldLayoutId id="2147484019" r:id="rId19"/>
    <p:sldLayoutId id="2147484020" r:id="rId20"/>
    <p:sldLayoutId id="2147484032" r:id="rId21"/>
    <p:sldLayoutId id="2147484033" r:id="rId22"/>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231775" indent="-231775" algn="l" defTabSz="1088105" rtl="0" eaLnBrk="1" latinLnBrk="0" hangingPunct="1">
        <a:spcBef>
          <a:spcPts val="1800"/>
        </a:spcBef>
        <a:buClr>
          <a:schemeClr val="tx1"/>
        </a:buClr>
        <a:buSzPct val="100000"/>
        <a:buFont typeface="Arial" panose="020B0604020202020204" pitchFamily="34" charset="0"/>
        <a:buChar char="•"/>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Clr>
          <a:schemeClr val="tx1"/>
        </a:buClr>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Clr>
          <a:schemeClr val="tx1"/>
        </a:buClr>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55" Type="http://schemas.openxmlformats.org/officeDocument/2006/relationships/image" Target="../media/image6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 Type="http://schemas.openxmlformats.org/officeDocument/2006/relationships/notesSlide" Target="../notesSlides/notesSlide9.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54" Type="http://schemas.openxmlformats.org/officeDocument/2006/relationships/image" Target="../media/image62.png"/><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57" Type="http://schemas.openxmlformats.org/officeDocument/2006/relationships/image" Target="../media/image65.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image" Target="../media/image64.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azure.microsoft.com/en-us/pricing/free-trial/" TargetMode="External"/><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hyperlink" Target="http://azure.microsoft.com/en-us/offers/ms-azr-0063p/"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azure.microsoft.com/en-us/documentation/articles/azure-subscription-service-limits/"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66.png"/><Relationship Id="rId4" Type="http://schemas.openxmlformats.org/officeDocument/2006/relationships/hyperlink" Target="http://azure.microsoft.com/blog/2014/06/04/azure-limits-quotas-increase-request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virtual-machines/"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hyperlink" Target="http://www.microsoft.com/en-us/download/details.aspx?id=43376&amp;WT.mc_id=rss_alldownloads_all" TargetMode="External"/><Relationship Id="rId4" Type="http://schemas.openxmlformats.org/officeDocument/2006/relationships/hyperlink" Target="http://azure.microsoft.com/en-us/pricing/calculato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71.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hyperlink" Target="http://azure.microsoft.com/en-us/support/legal/sla/"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hyperlink" Target="http://go.microsoft.com/fwlink/?LinkID=394789&amp;clcid=0x409" TargetMode="External"/><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76.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2.xml"/><Relationship Id="rId5" Type="http://schemas.openxmlformats.org/officeDocument/2006/relationships/image" Target="../media/image79.emf"/><Relationship Id="rId4" Type="http://schemas.openxmlformats.org/officeDocument/2006/relationships/image" Target="../media/image78.gi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hyperlink" Target="https://azure.microsoft.com/en-us/documentation/templat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hyperlink" Target="https://azure.microsoft.com/en-us/documentation/articles/storage-scalability-targets/" TargetMode="Externa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hyperlink" Target="http://clumsyleaf.com/products/cloudxplorer" TargetMode="External"/><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hyperlink" Target="http://storageexplorer.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Infrastructure Workshop</a:t>
            </a:r>
          </a:p>
        </p:txBody>
      </p:sp>
      <p:sp>
        <p:nvSpPr>
          <p:cNvPr id="3" name="Subtitle 2"/>
          <p:cNvSpPr>
            <a:spLocks noGrp="1"/>
          </p:cNvSpPr>
          <p:nvPr>
            <p:ph type="body" sz="quarter" idx="10"/>
          </p:nvPr>
        </p:nvSpPr>
        <p:spPr/>
        <p:txBody>
          <a:bodyPr/>
          <a:lstStyle/>
          <a:p>
            <a:r>
              <a:rPr lang="en-US" dirty="0" smtClean="0"/>
              <a:t>Brad Allen</a:t>
            </a:r>
            <a:endParaRPr lang="en-US" dirty="0"/>
          </a:p>
        </p:txBody>
      </p:sp>
    </p:spTree>
    <p:extLst>
      <p:ext uri="{BB962C8B-B14F-4D97-AF65-F5344CB8AC3E}">
        <p14:creationId xmlns:p14="http://schemas.microsoft.com/office/powerpoint/2010/main" val="73910720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598" dirty="0"/>
              <a:t>Azure Fundamentals</a:t>
            </a:r>
          </a:p>
        </p:txBody>
      </p:sp>
      <p:grpSp>
        <p:nvGrpSpPr>
          <p:cNvPr id="10" name="Group 9"/>
          <p:cNvGrpSpPr/>
          <p:nvPr/>
        </p:nvGrpSpPr>
        <p:grpSpPr>
          <a:xfrm>
            <a:off x="8541700" y="4536293"/>
            <a:ext cx="3460754" cy="2106259"/>
            <a:chOff x="2026110" y="2686870"/>
            <a:chExt cx="5796614" cy="3527895"/>
          </a:xfrm>
        </p:grpSpPr>
        <p:grpSp>
          <p:nvGrpSpPr>
            <p:cNvPr id="11" name="Group 10"/>
            <p:cNvGrpSpPr/>
            <p:nvPr/>
          </p:nvGrpSpPr>
          <p:grpSpPr>
            <a:xfrm>
              <a:off x="2026110" y="2686870"/>
              <a:ext cx="5796614" cy="3527895"/>
              <a:chOff x="2979683" y="2537086"/>
              <a:chExt cx="4664632" cy="2838956"/>
            </a:xfrm>
            <a:solidFill>
              <a:schemeClr val="bg1"/>
            </a:solidFill>
          </p:grpSpPr>
          <p:sp>
            <p:nvSpPr>
              <p:cNvPr id="16" name="Oval 15"/>
              <p:cNvSpPr/>
              <p:nvPr/>
            </p:nvSpPr>
            <p:spPr>
              <a:xfrm>
                <a:off x="4133522" y="2537086"/>
                <a:ext cx="2219981" cy="2117206"/>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7" name="Oval 16"/>
              <p:cNvSpPr/>
              <p:nvPr/>
            </p:nvSpPr>
            <p:spPr>
              <a:xfrm>
                <a:off x="2979683" y="3752193"/>
                <a:ext cx="1702675" cy="1623849"/>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8" name="Oval 17"/>
              <p:cNvSpPr/>
              <p:nvPr/>
            </p:nvSpPr>
            <p:spPr>
              <a:xfrm>
                <a:off x="5836197" y="3651632"/>
                <a:ext cx="1808118" cy="1724410"/>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9" name="Rectangle 18"/>
              <p:cNvSpPr/>
              <p:nvPr/>
            </p:nvSpPr>
            <p:spPr>
              <a:xfrm>
                <a:off x="3830320" y="4419600"/>
                <a:ext cx="2915920" cy="956442"/>
              </a:xfrm>
              <a:prstGeom prst="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sp>
          <p:nvSpPr>
            <p:cNvPr id="12" name="Oval 11"/>
            <p:cNvSpPr/>
            <p:nvPr/>
          </p:nvSpPr>
          <p:spPr>
            <a:xfrm>
              <a:off x="2026110" y="4196851"/>
              <a:ext cx="2115869" cy="20179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3" name="Oval 12"/>
            <p:cNvSpPr/>
            <p:nvPr/>
          </p:nvSpPr>
          <p:spPr>
            <a:xfrm>
              <a:off x="3459955" y="2686870"/>
              <a:ext cx="2758711" cy="26309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4" name="Oval 13"/>
            <p:cNvSpPr/>
            <p:nvPr/>
          </p:nvSpPr>
          <p:spPr>
            <a:xfrm>
              <a:off x="5575824" y="4071887"/>
              <a:ext cx="2246900" cy="214287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5" name="Rectangle 14"/>
            <p:cNvSpPr/>
            <p:nvPr/>
          </p:nvSpPr>
          <p:spPr>
            <a:xfrm>
              <a:off x="3083174" y="5026220"/>
              <a:ext cx="3623536" cy="118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spTree>
    <p:extLst>
      <p:ext uri="{BB962C8B-B14F-4D97-AF65-F5344CB8AC3E}">
        <p14:creationId xmlns:p14="http://schemas.microsoft.com/office/powerpoint/2010/main" val="55546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Services</a:t>
            </a:r>
          </a:p>
        </p:txBody>
      </p:sp>
      <p:grpSp>
        <p:nvGrpSpPr>
          <p:cNvPr id="5" name="Group 4"/>
          <p:cNvGrpSpPr/>
          <p:nvPr/>
        </p:nvGrpSpPr>
        <p:grpSpPr>
          <a:xfrm>
            <a:off x="924059" y="835121"/>
            <a:ext cx="10931600" cy="6014743"/>
            <a:chOff x="-251368" y="0"/>
            <a:chExt cx="12855263" cy="7073174"/>
          </a:xfrm>
        </p:grpSpPr>
        <p:sp>
          <p:nvSpPr>
            <p:cNvPr id="6" name="Rectangle 5"/>
            <p:cNvSpPr/>
            <p:nvPr/>
          </p:nvSpPr>
          <p:spPr bwMode="auto">
            <a:xfrm>
              <a:off x="-1" y="0"/>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 name="Rectangle 6"/>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a:solidFill>
                    <a:srgbClr val="FFFF00"/>
                  </a:solidFill>
                  <a:ea typeface="Segoe UI" pitchFamily="34" charset="0"/>
                  <a:cs typeface="Segoe UI" pitchFamily="34" charset="0"/>
                </a:rPr>
                <a:t>Platform Services</a:t>
              </a:r>
            </a:p>
          </p:txBody>
        </p:sp>
        <p:sp>
          <p:nvSpPr>
            <p:cNvPr id="9" name="Rectangle 8"/>
            <p:cNvSpPr/>
            <p:nvPr/>
          </p:nvSpPr>
          <p:spPr bwMode="auto">
            <a:xfrm>
              <a:off x="-1" y="4557779"/>
              <a:ext cx="12436475" cy="2453056"/>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a:solidFill>
                    <a:srgbClr val="FFFF00"/>
                  </a:solidFill>
                  <a:ea typeface="Segoe UI" pitchFamily="34" charset="0"/>
                  <a:cs typeface="Segoe UI" pitchFamily="34" charset="0"/>
                </a:rPr>
                <a:t>Infrastructure Services</a:t>
              </a:r>
            </a:p>
          </p:txBody>
        </p:sp>
        <p:sp>
          <p:nvSpPr>
            <p:cNvPr id="10" name="Rectangle 9"/>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OS/Server Compute</a:t>
              </a:r>
            </a:p>
          </p:txBody>
        </p:sp>
        <p:sp>
          <p:nvSpPr>
            <p:cNvPr id="11" name="Rectangle 10"/>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12" name="Rectangle 11"/>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3927" fontAlgn="base">
                <a:lnSpc>
                  <a:spcPct val="90000"/>
                </a:lnSpc>
              </a:pPr>
              <a:r>
                <a:rPr lang="en-US" sz="1400" b="1" kern="0" dirty="0">
                  <a:gradFill>
                    <a:gsLst>
                      <a:gs pos="0">
                        <a:srgbClr val="FFFFFF"/>
                      </a:gs>
                      <a:gs pos="100000">
                        <a:srgbClr val="FFFFFF"/>
                      </a:gs>
                    </a:gsLst>
                    <a:lin ang="5400000" scaled="0"/>
                  </a:gradFill>
                  <a:ea typeface="Segoe UI" pitchFamily="34" charset="0"/>
                  <a:cs typeface="Segoe UI" pitchFamily="34" charset="0"/>
                </a:rPr>
                <a:t>Datacenter Infrastructure (30 Regions, 22 Online)</a:t>
              </a:r>
            </a:p>
          </p:txBody>
        </p:sp>
        <p:grpSp>
          <p:nvGrpSpPr>
            <p:cNvPr id="13" name="Group 12"/>
            <p:cNvGrpSpPr/>
            <p:nvPr/>
          </p:nvGrpSpPr>
          <p:grpSpPr>
            <a:xfrm>
              <a:off x="-251368" y="6292884"/>
              <a:ext cx="12855263" cy="780290"/>
              <a:chOff x="-224921" y="6392494"/>
              <a:chExt cx="12855263" cy="780290"/>
            </a:xfrm>
          </p:grpSpPr>
          <p:pic>
            <p:nvPicPr>
              <p:cNvPr id="244" name="Picture 24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245" name="Picture 2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246" name="Picture 2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247" name="Picture 2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248" name="Picture 2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249" name="Picture 2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250" name="Picture 2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251" name="Picture 2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252" name="Picture 2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253" name="Picture 2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254" name="Picture 2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255" name="Picture 2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256" name="Picture 25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257" name="Picture 2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258" name="Picture 2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259" name="Picture 2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 name="Group 13"/>
            <p:cNvGrpSpPr/>
            <p:nvPr/>
          </p:nvGrpSpPr>
          <p:grpSpPr>
            <a:xfrm>
              <a:off x="4236559" y="541203"/>
              <a:ext cx="2378439" cy="2370050"/>
              <a:chOff x="5259761" y="1539578"/>
              <a:chExt cx="2378439" cy="2370050"/>
            </a:xfrm>
          </p:grpSpPr>
          <p:sp>
            <p:nvSpPr>
              <p:cNvPr id="225" name="Rectangle 224"/>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226" name="Group 225"/>
              <p:cNvGrpSpPr/>
              <p:nvPr/>
            </p:nvGrpSpPr>
            <p:grpSpPr>
              <a:xfrm>
                <a:off x="5446969" y="2007908"/>
                <a:ext cx="1008542" cy="316971"/>
                <a:chOff x="5446969" y="2007908"/>
                <a:chExt cx="1008542" cy="316971"/>
              </a:xfrm>
            </p:grpSpPr>
            <p:sp>
              <p:nvSpPr>
                <p:cNvPr id="242" name="TextBox 241"/>
                <p:cNvSpPr txBox="1"/>
                <p:nvPr/>
              </p:nvSpPr>
              <p:spPr>
                <a:xfrm>
                  <a:off x="5796355" y="2023773"/>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3" name="Picture 24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227" name="Group 226"/>
              <p:cNvGrpSpPr/>
              <p:nvPr/>
            </p:nvGrpSpPr>
            <p:grpSpPr>
              <a:xfrm>
                <a:off x="5414050" y="2639356"/>
                <a:ext cx="1016034" cy="291093"/>
                <a:chOff x="5414050" y="2639356"/>
                <a:chExt cx="1016034" cy="291093"/>
              </a:xfrm>
            </p:grpSpPr>
            <p:sp>
              <p:nvSpPr>
                <p:cNvPr id="240" name="TextBox 239"/>
                <p:cNvSpPr txBox="1"/>
                <p:nvPr/>
              </p:nvSpPr>
              <p:spPr>
                <a:xfrm>
                  <a:off x="5770928" y="2665660"/>
                  <a:ext cx="659156" cy="26163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241" name="Picture 24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228" name="Group 227"/>
              <p:cNvGrpSpPr/>
              <p:nvPr/>
            </p:nvGrpSpPr>
            <p:grpSpPr>
              <a:xfrm>
                <a:off x="5399198" y="3283698"/>
                <a:ext cx="1007917" cy="339779"/>
                <a:chOff x="5399198" y="3283698"/>
                <a:chExt cx="1007917" cy="339779"/>
              </a:xfrm>
            </p:grpSpPr>
            <p:sp>
              <p:nvSpPr>
                <p:cNvPr id="238" name="TextBox 237"/>
                <p:cNvSpPr txBox="1"/>
                <p:nvPr/>
              </p:nvSpPr>
              <p:spPr>
                <a:xfrm>
                  <a:off x="5747959" y="3322371"/>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39" name="Picture 23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229" name="Group 228"/>
              <p:cNvGrpSpPr/>
              <p:nvPr/>
            </p:nvGrpSpPr>
            <p:grpSpPr>
              <a:xfrm>
                <a:off x="6529080" y="2014604"/>
                <a:ext cx="1018326" cy="294805"/>
                <a:chOff x="6529080" y="2014604"/>
                <a:chExt cx="1018326" cy="294805"/>
              </a:xfrm>
            </p:grpSpPr>
            <p:sp>
              <p:nvSpPr>
                <p:cNvPr id="236" name="TextBox 235"/>
                <p:cNvSpPr txBox="1"/>
                <p:nvPr/>
              </p:nvSpPr>
              <p:spPr>
                <a:xfrm>
                  <a:off x="6888250" y="2034330"/>
                  <a:ext cx="659156" cy="256602"/>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237" name="Picture 236"/>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230" name="Group 229"/>
              <p:cNvGrpSpPr/>
              <p:nvPr/>
            </p:nvGrpSpPr>
            <p:grpSpPr>
              <a:xfrm>
                <a:off x="6521410" y="2663908"/>
                <a:ext cx="1008542" cy="308500"/>
                <a:chOff x="6521410" y="2663908"/>
                <a:chExt cx="1008542" cy="308500"/>
              </a:xfrm>
            </p:grpSpPr>
            <p:sp>
              <p:nvSpPr>
                <p:cNvPr id="234" name="TextBox 233"/>
                <p:cNvSpPr txBox="1"/>
                <p:nvPr/>
              </p:nvSpPr>
              <p:spPr>
                <a:xfrm>
                  <a:off x="6870796" y="2671302"/>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235" name="Picture 23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231" name="Group 230"/>
              <p:cNvGrpSpPr/>
              <p:nvPr/>
            </p:nvGrpSpPr>
            <p:grpSpPr>
              <a:xfrm>
                <a:off x="6549176" y="3327450"/>
                <a:ext cx="1003560" cy="328116"/>
                <a:chOff x="6549176" y="3327450"/>
                <a:chExt cx="1003560" cy="328116"/>
              </a:xfrm>
            </p:grpSpPr>
            <p:sp>
              <p:nvSpPr>
                <p:cNvPr id="232" name="TextBox 231"/>
                <p:cNvSpPr txBox="1"/>
                <p:nvPr/>
              </p:nvSpPr>
              <p:spPr>
                <a:xfrm>
                  <a:off x="6893580" y="3354460"/>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233" name="Picture 23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15" name="Group 14"/>
            <p:cNvGrpSpPr/>
            <p:nvPr/>
          </p:nvGrpSpPr>
          <p:grpSpPr>
            <a:xfrm>
              <a:off x="2015082" y="3603662"/>
              <a:ext cx="2091038" cy="840484"/>
              <a:chOff x="2392678" y="3336393"/>
              <a:chExt cx="2091038" cy="840484"/>
            </a:xfrm>
          </p:grpSpPr>
          <p:sp>
            <p:nvSpPr>
              <p:cNvPr id="218" name="Rectangle 21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219" name="Group 218"/>
              <p:cNvGrpSpPr/>
              <p:nvPr/>
            </p:nvGrpSpPr>
            <p:grpSpPr>
              <a:xfrm>
                <a:off x="3310370" y="3744970"/>
                <a:ext cx="1046674" cy="309905"/>
                <a:chOff x="3485028" y="3744970"/>
                <a:chExt cx="1046674" cy="309905"/>
              </a:xfrm>
            </p:grpSpPr>
            <p:sp>
              <p:nvSpPr>
                <p:cNvPr id="223" name="TextBox 222"/>
                <p:cNvSpPr txBox="1"/>
                <p:nvPr/>
              </p:nvSpPr>
              <p:spPr>
                <a:xfrm>
                  <a:off x="3872546" y="3744970"/>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br>
                  <a:r>
                    <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2317" eaLnBrk="0" fontAlgn="base" hangingPunct="0">
                    <a:lnSpc>
                      <a:spcPts val="816"/>
                    </a:lnSpc>
                    <a:spcBef>
                      <a:spcPct val="0"/>
                    </a:spcBef>
                    <a:spcAft>
                      <a:spcPct val="0"/>
                    </a:spcAft>
                  </a:pPr>
                  <a:r>
                    <a:rPr lang="en-US" sz="80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224" name="Picture 22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220" name="Group 219"/>
              <p:cNvGrpSpPr/>
              <p:nvPr/>
            </p:nvGrpSpPr>
            <p:grpSpPr>
              <a:xfrm>
                <a:off x="2501312" y="3748786"/>
                <a:ext cx="997180" cy="301105"/>
                <a:chOff x="2850632" y="3748786"/>
                <a:chExt cx="997180" cy="301105"/>
              </a:xfrm>
            </p:grpSpPr>
            <p:sp>
              <p:nvSpPr>
                <p:cNvPr id="221" name="TextBox 220"/>
                <p:cNvSpPr txBox="1"/>
                <p:nvPr/>
              </p:nvSpPr>
              <p:spPr>
                <a:xfrm>
                  <a:off x="3188656" y="374878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22" name="Picture 221"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16" name="Group 15"/>
            <p:cNvGrpSpPr/>
            <p:nvPr/>
          </p:nvGrpSpPr>
          <p:grpSpPr>
            <a:xfrm>
              <a:off x="1997902" y="2112859"/>
              <a:ext cx="2188719" cy="1351020"/>
              <a:chOff x="3326868" y="2362886"/>
              <a:chExt cx="2188719" cy="1351020"/>
            </a:xfrm>
          </p:grpSpPr>
          <p:sp>
            <p:nvSpPr>
              <p:cNvPr id="205" name="Rectangle 204"/>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206" name="Group 205"/>
              <p:cNvGrpSpPr/>
              <p:nvPr/>
            </p:nvGrpSpPr>
            <p:grpSpPr>
              <a:xfrm>
                <a:off x="4508812" y="2773724"/>
                <a:ext cx="1005586" cy="311924"/>
                <a:chOff x="4508812" y="2773724"/>
                <a:chExt cx="1005586" cy="311924"/>
              </a:xfrm>
            </p:grpSpPr>
            <p:sp>
              <p:nvSpPr>
                <p:cNvPr id="216" name="TextBox 215"/>
                <p:cNvSpPr txBox="1"/>
                <p:nvPr/>
              </p:nvSpPr>
              <p:spPr>
                <a:xfrm>
                  <a:off x="4855242" y="278454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7" name="Picture 216"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207" name="Group 206"/>
              <p:cNvGrpSpPr/>
              <p:nvPr/>
            </p:nvGrpSpPr>
            <p:grpSpPr>
              <a:xfrm>
                <a:off x="3483444" y="3313178"/>
                <a:ext cx="1008307" cy="316721"/>
                <a:chOff x="3483444" y="3313178"/>
                <a:chExt cx="1008307" cy="316721"/>
              </a:xfrm>
            </p:grpSpPr>
            <p:sp>
              <p:nvSpPr>
                <p:cNvPr id="214" name="TextBox 213"/>
                <p:cNvSpPr txBox="1"/>
                <p:nvPr/>
              </p:nvSpPr>
              <p:spPr>
                <a:xfrm>
                  <a:off x="3832595"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5" name="Picture 214"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208" name="Group 207"/>
              <p:cNvGrpSpPr/>
              <p:nvPr/>
            </p:nvGrpSpPr>
            <p:grpSpPr>
              <a:xfrm>
                <a:off x="4517160" y="3306133"/>
                <a:ext cx="998427" cy="323766"/>
                <a:chOff x="4517160" y="3306133"/>
                <a:chExt cx="998427" cy="323766"/>
              </a:xfrm>
            </p:grpSpPr>
            <p:sp>
              <p:nvSpPr>
                <p:cNvPr id="212" name="TextBox 211"/>
                <p:cNvSpPr txBox="1"/>
                <p:nvPr/>
              </p:nvSpPr>
              <p:spPr>
                <a:xfrm>
                  <a:off x="4856431" y="33287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3" name="Picture 212"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209" name="Group 208"/>
              <p:cNvGrpSpPr/>
              <p:nvPr/>
            </p:nvGrpSpPr>
            <p:grpSpPr>
              <a:xfrm>
                <a:off x="3477054" y="2774918"/>
                <a:ext cx="1004745" cy="319522"/>
                <a:chOff x="3477054" y="2774918"/>
                <a:chExt cx="1004745" cy="319522"/>
              </a:xfrm>
            </p:grpSpPr>
            <p:sp>
              <p:nvSpPr>
                <p:cNvPr id="210" name="TextBox 209"/>
                <p:cNvSpPr txBox="1"/>
                <p:nvPr/>
              </p:nvSpPr>
              <p:spPr>
                <a:xfrm>
                  <a:off x="3822643" y="2793335"/>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11" name="Picture 21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17" name="Rectangle 16"/>
            <p:cNvSpPr/>
            <p:nvPr/>
          </p:nvSpPr>
          <p:spPr bwMode="auto">
            <a:xfrm>
              <a:off x="10439349" y="541203"/>
              <a:ext cx="1569938" cy="410904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solidFill>
                    <a:schemeClr val="bg1"/>
                  </a:solidFill>
                  <a:ea typeface="Segoe UI" pitchFamily="34" charset="0"/>
                  <a:cs typeface="Segoe UI" pitchFamily="34" charset="0"/>
                </a:rPr>
                <a:t>Hybrid</a:t>
              </a:r>
            </a:p>
            <a:p>
              <a:pPr algn="ctr" defTabSz="913927" fontAlgn="base">
                <a:lnSpc>
                  <a:spcPct val="90000"/>
                </a:lnSpc>
              </a:pPr>
              <a:r>
                <a:rPr lang="en-US" sz="1200" b="1" kern="0" dirty="0">
                  <a:solidFill>
                    <a:schemeClr val="bg1"/>
                  </a:solidFill>
                  <a:ea typeface="Segoe UI" pitchFamily="34" charset="0"/>
                  <a:cs typeface="Segoe UI" pitchFamily="34" charset="0"/>
                </a:rPr>
                <a:t>Operations</a:t>
              </a:r>
              <a:endParaRPr lang="en-US" sz="1300" b="1" kern="0" dirty="0">
                <a:solidFill>
                  <a:schemeClr val="bg1"/>
                </a:solidFill>
                <a:ea typeface="Segoe UI" pitchFamily="34" charset="0"/>
                <a:cs typeface="Segoe UI" pitchFamily="34" charset="0"/>
              </a:endParaRPr>
            </a:p>
          </p:txBody>
        </p:sp>
        <p:grpSp>
          <p:nvGrpSpPr>
            <p:cNvPr id="18" name="Group 17"/>
            <p:cNvGrpSpPr/>
            <p:nvPr/>
          </p:nvGrpSpPr>
          <p:grpSpPr>
            <a:xfrm>
              <a:off x="10697439" y="2501233"/>
              <a:ext cx="1011251" cy="332229"/>
              <a:chOff x="11198479" y="2855036"/>
              <a:chExt cx="1011251" cy="332229"/>
            </a:xfrm>
          </p:grpSpPr>
          <p:sp>
            <p:nvSpPr>
              <p:cNvPr id="203" name="TextBox 202"/>
              <p:cNvSpPr txBox="1"/>
              <p:nvPr/>
            </p:nvSpPr>
            <p:spPr>
              <a:xfrm>
                <a:off x="11550574" y="288615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4" name="Picture 203"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19" name="Group 18"/>
            <p:cNvGrpSpPr/>
            <p:nvPr/>
          </p:nvGrpSpPr>
          <p:grpSpPr>
            <a:xfrm>
              <a:off x="10680232" y="4278043"/>
              <a:ext cx="1005745" cy="331029"/>
              <a:chOff x="11181272" y="4050487"/>
              <a:chExt cx="1005745" cy="331029"/>
            </a:xfrm>
          </p:grpSpPr>
          <p:sp>
            <p:nvSpPr>
              <p:cNvPr id="201" name="TextBox 200"/>
              <p:cNvSpPr txBox="1"/>
              <p:nvPr/>
            </p:nvSpPr>
            <p:spPr>
              <a:xfrm>
                <a:off x="11527861" y="408041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2" name="Picture 201"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20" name="Group 19"/>
            <p:cNvGrpSpPr/>
            <p:nvPr/>
          </p:nvGrpSpPr>
          <p:grpSpPr>
            <a:xfrm>
              <a:off x="10685147" y="3870457"/>
              <a:ext cx="1003279" cy="345563"/>
              <a:chOff x="11175796" y="3730886"/>
              <a:chExt cx="1003279" cy="345563"/>
            </a:xfrm>
          </p:grpSpPr>
          <p:sp>
            <p:nvSpPr>
              <p:cNvPr id="199" name="TextBox 198"/>
              <p:cNvSpPr txBox="1"/>
              <p:nvPr/>
            </p:nvSpPr>
            <p:spPr>
              <a:xfrm>
                <a:off x="11519919" y="377534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00" name="Picture 199"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21" name="Group 20"/>
            <p:cNvGrpSpPr/>
            <p:nvPr/>
          </p:nvGrpSpPr>
          <p:grpSpPr>
            <a:xfrm>
              <a:off x="10699392" y="3426129"/>
              <a:ext cx="996976" cy="321164"/>
              <a:chOff x="11190041" y="3491162"/>
              <a:chExt cx="996976" cy="321164"/>
            </a:xfrm>
          </p:grpSpPr>
          <p:sp>
            <p:nvSpPr>
              <p:cNvPr id="197" name="TextBox 196"/>
              <p:cNvSpPr txBox="1"/>
              <p:nvPr/>
            </p:nvSpPr>
            <p:spPr>
              <a:xfrm>
                <a:off x="11527861" y="3511220"/>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198" name="Picture 197"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22" name="Rectangle 21"/>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23" name="Group 22"/>
            <p:cNvGrpSpPr/>
            <p:nvPr/>
          </p:nvGrpSpPr>
          <p:grpSpPr>
            <a:xfrm>
              <a:off x="6742271" y="545953"/>
              <a:ext cx="3539738" cy="1755683"/>
              <a:chOff x="8289832" y="2910817"/>
              <a:chExt cx="3539738" cy="1755683"/>
            </a:xfrm>
          </p:grpSpPr>
          <p:sp>
            <p:nvSpPr>
              <p:cNvPr id="178" name="Rectangle 177"/>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179" name="Group 178"/>
              <p:cNvGrpSpPr/>
              <p:nvPr/>
            </p:nvGrpSpPr>
            <p:grpSpPr>
              <a:xfrm>
                <a:off x="8755248" y="3474294"/>
                <a:ext cx="1008778" cy="324187"/>
                <a:chOff x="8755248" y="3474294"/>
                <a:chExt cx="1008778" cy="324187"/>
              </a:xfrm>
            </p:grpSpPr>
            <p:sp>
              <p:nvSpPr>
                <p:cNvPr id="195" name="TextBox 194"/>
                <p:cNvSpPr txBox="1"/>
                <p:nvPr/>
              </p:nvSpPr>
              <p:spPr>
                <a:xfrm>
                  <a:off x="9104870" y="349737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96" name="Picture 195"/>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180" name="Group 179"/>
              <p:cNvGrpSpPr/>
              <p:nvPr/>
            </p:nvGrpSpPr>
            <p:grpSpPr>
              <a:xfrm>
                <a:off x="10786523" y="3477738"/>
                <a:ext cx="1029708" cy="308738"/>
                <a:chOff x="10786523" y="3477738"/>
                <a:chExt cx="1029708" cy="308738"/>
              </a:xfrm>
            </p:grpSpPr>
            <p:sp>
              <p:nvSpPr>
                <p:cNvPr id="193" name="TextBox 192"/>
                <p:cNvSpPr txBox="1"/>
                <p:nvPr/>
              </p:nvSpPr>
              <p:spPr>
                <a:xfrm>
                  <a:off x="11157075" y="347773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4" name="Picture 19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181" name="Group 180"/>
              <p:cNvGrpSpPr/>
              <p:nvPr/>
            </p:nvGrpSpPr>
            <p:grpSpPr>
              <a:xfrm>
                <a:off x="8728911" y="4040003"/>
                <a:ext cx="1011763" cy="318839"/>
                <a:chOff x="8728911" y="4040003"/>
                <a:chExt cx="1011763" cy="318839"/>
              </a:xfrm>
            </p:grpSpPr>
            <p:sp>
              <p:nvSpPr>
                <p:cNvPr id="191" name="TextBox 190"/>
                <p:cNvSpPr txBox="1"/>
                <p:nvPr/>
              </p:nvSpPr>
              <p:spPr>
                <a:xfrm>
                  <a:off x="9081518" y="405773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92" name="Picture 191"/>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182" name="Group 181"/>
              <p:cNvGrpSpPr/>
              <p:nvPr/>
            </p:nvGrpSpPr>
            <p:grpSpPr>
              <a:xfrm>
                <a:off x="9789813" y="4065697"/>
                <a:ext cx="1011560" cy="324689"/>
                <a:chOff x="9789813" y="4065697"/>
                <a:chExt cx="1011560" cy="324689"/>
              </a:xfrm>
            </p:grpSpPr>
            <p:sp>
              <p:nvSpPr>
                <p:cNvPr id="189" name="TextBox 188"/>
                <p:cNvSpPr txBox="1"/>
                <p:nvPr/>
              </p:nvSpPr>
              <p:spPr>
                <a:xfrm>
                  <a:off x="10142217" y="408928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317" eaLnBrk="0" fontAlgn="base" hangingPunct="0">
                    <a:lnSpc>
                      <a:spcPts val="816"/>
                    </a:lnSpc>
                    <a:spcBef>
                      <a:spcPct val="0"/>
                    </a:spcBef>
                    <a:spcAft>
                      <a:spcPct val="0"/>
                    </a:spcAft>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90" name="Picture 189"/>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183" name="Group 182"/>
              <p:cNvGrpSpPr/>
              <p:nvPr/>
            </p:nvGrpSpPr>
            <p:grpSpPr>
              <a:xfrm>
                <a:off x="10784365" y="4081793"/>
                <a:ext cx="1014773" cy="304510"/>
                <a:chOff x="10784365" y="4081793"/>
                <a:chExt cx="1014773" cy="304510"/>
              </a:xfrm>
            </p:grpSpPr>
            <p:sp>
              <p:nvSpPr>
                <p:cNvPr id="187" name="TextBox 186"/>
                <p:cNvSpPr txBox="1"/>
                <p:nvPr/>
              </p:nvSpPr>
              <p:spPr>
                <a:xfrm>
                  <a:off x="11139982" y="408519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8" name="Picture 187"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184" name="Group 183"/>
              <p:cNvGrpSpPr/>
              <p:nvPr/>
            </p:nvGrpSpPr>
            <p:grpSpPr>
              <a:xfrm>
                <a:off x="9763191" y="3476801"/>
                <a:ext cx="751841" cy="347627"/>
                <a:chOff x="9763191" y="3476801"/>
                <a:chExt cx="751841" cy="347627"/>
              </a:xfrm>
            </p:grpSpPr>
            <p:pic>
              <p:nvPicPr>
                <p:cNvPr id="185" name="Picture 184"/>
                <p:cNvPicPr>
                  <a:picLocks noChangeAspect="1"/>
                </p:cNvPicPr>
                <p:nvPr/>
              </p:nvPicPr>
              <p:blipFill>
                <a:blip r:embed="rId25"/>
                <a:stretch>
                  <a:fillRect/>
                </a:stretch>
              </p:blipFill>
              <p:spPr>
                <a:xfrm>
                  <a:off x="9763191" y="3476801"/>
                  <a:ext cx="320616" cy="290558"/>
                </a:xfrm>
                <a:prstGeom prst="rect">
                  <a:avLst/>
                </a:prstGeom>
              </p:spPr>
            </p:pic>
            <p:sp>
              <p:nvSpPr>
                <p:cNvPr id="186" name="TextBox 185"/>
                <p:cNvSpPr txBox="1"/>
                <p:nvPr/>
              </p:nvSpPr>
              <p:spPr>
                <a:xfrm>
                  <a:off x="10117219" y="3498352"/>
                  <a:ext cx="397813" cy="32607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24" name="Freeform 23"/>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 name="Group 24"/>
            <p:cNvGrpSpPr/>
            <p:nvPr/>
          </p:nvGrpSpPr>
          <p:grpSpPr>
            <a:xfrm>
              <a:off x="10717360" y="1154655"/>
              <a:ext cx="1011280" cy="334318"/>
              <a:chOff x="11200294" y="2143330"/>
              <a:chExt cx="1011280" cy="334317"/>
            </a:xfrm>
          </p:grpSpPr>
          <p:sp>
            <p:nvSpPr>
              <p:cNvPr id="168" name="TextBox 167"/>
              <p:cNvSpPr txBox="1"/>
              <p:nvPr/>
            </p:nvSpPr>
            <p:spPr>
              <a:xfrm>
                <a:off x="11552418" y="2176542"/>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169" name="Group 168"/>
              <p:cNvGrpSpPr/>
              <p:nvPr/>
            </p:nvGrpSpPr>
            <p:grpSpPr>
              <a:xfrm>
                <a:off x="11200294" y="2143330"/>
                <a:ext cx="293741" cy="279390"/>
                <a:chOff x="10757647" y="1125048"/>
                <a:chExt cx="293741" cy="279390"/>
              </a:xfrm>
            </p:grpSpPr>
            <p:pic>
              <p:nvPicPr>
                <p:cNvPr id="170" name="Picture 169"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171" name="Heart 170"/>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172" name="Group 171"/>
                <p:cNvGrpSpPr/>
                <p:nvPr/>
              </p:nvGrpSpPr>
              <p:grpSpPr>
                <a:xfrm>
                  <a:off x="10911015" y="1312918"/>
                  <a:ext cx="107890" cy="50915"/>
                  <a:chOff x="11033154" y="1382736"/>
                  <a:chExt cx="155481" cy="72283"/>
                </a:xfrm>
              </p:grpSpPr>
              <p:cxnSp>
                <p:nvCxnSpPr>
                  <p:cNvPr id="173" name="Straight Connector 172"/>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6" name="Group 25"/>
            <p:cNvGrpSpPr/>
            <p:nvPr/>
          </p:nvGrpSpPr>
          <p:grpSpPr>
            <a:xfrm>
              <a:off x="6071870" y="5231313"/>
              <a:ext cx="843562" cy="346180"/>
              <a:chOff x="6071870" y="5231313"/>
              <a:chExt cx="843562" cy="346180"/>
            </a:xfrm>
          </p:grpSpPr>
          <p:sp>
            <p:nvSpPr>
              <p:cNvPr id="166" name="Rectangle 165"/>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167" name="Picture 16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7" name="Group 26"/>
            <p:cNvGrpSpPr/>
            <p:nvPr/>
          </p:nvGrpSpPr>
          <p:grpSpPr>
            <a:xfrm>
              <a:off x="8535474" y="5217867"/>
              <a:ext cx="925510" cy="359540"/>
              <a:chOff x="8640978" y="5217867"/>
              <a:chExt cx="925510" cy="359540"/>
            </a:xfrm>
          </p:grpSpPr>
          <p:sp>
            <p:nvSpPr>
              <p:cNvPr id="164" name="Rectangle 163"/>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18288" rIns="0" bIns="91440"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165" name="Picture 164"/>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28" name="Group 27"/>
            <p:cNvGrpSpPr/>
            <p:nvPr/>
          </p:nvGrpSpPr>
          <p:grpSpPr>
            <a:xfrm>
              <a:off x="3003353" y="5231315"/>
              <a:ext cx="915430" cy="363427"/>
              <a:chOff x="3003353" y="5231315"/>
              <a:chExt cx="915430" cy="363427"/>
            </a:xfrm>
          </p:grpSpPr>
          <p:sp>
            <p:nvSpPr>
              <p:cNvPr id="162" name="Rectangle 161"/>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163" name="Picture 16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29" name="Group 28"/>
            <p:cNvGrpSpPr/>
            <p:nvPr/>
          </p:nvGrpSpPr>
          <p:grpSpPr>
            <a:xfrm>
              <a:off x="3995042" y="5231314"/>
              <a:ext cx="835223" cy="363427"/>
              <a:chOff x="3995042" y="5231314"/>
              <a:chExt cx="835223" cy="363427"/>
            </a:xfrm>
          </p:grpSpPr>
          <p:sp>
            <p:nvSpPr>
              <p:cNvPr id="160" name="Rectangle 159"/>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Azure</a:t>
                </a:r>
              </a:p>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161" name="Picture 160"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30" name="Group 29"/>
            <p:cNvGrpSpPr/>
            <p:nvPr/>
          </p:nvGrpSpPr>
          <p:grpSpPr>
            <a:xfrm>
              <a:off x="4925592" y="5231313"/>
              <a:ext cx="836224" cy="363427"/>
              <a:chOff x="4925592" y="5231313"/>
              <a:chExt cx="836224" cy="363427"/>
            </a:xfrm>
          </p:grpSpPr>
          <p:sp>
            <p:nvSpPr>
              <p:cNvPr id="158" name="Rectangle 157"/>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700" kern="0" dirty="0">
                    <a:gradFill>
                      <a:gsLst>
                        <a:gs pos="0">
                          <a:srgbClr val="FFFFFF"/>
                        </a:gs>
                        <a:gs pos="100000">
                          <a:srgbClr val="FFFFFF"/>
                        </a:gs>
                      </a:gsLst>
                      <a:lin ang="5400000" scaled="0"/>
                    </a:gradFill>
                    <a:ea typeface="Segoe UI" pitchFamily="34" charset="0"/>
                    <a:cs typeface="Segoe UI" pitchFamily="34" charset="0"/>
                  </a:rPr>
                  <a:t>Premium</a:t>
                </a:r>
              </a:p>
              <a:p>
                <a:pPr defTabSz="913927" fontAlgn="base">
                  <a:lnSpc>
                    <a:spcPct val="90000"/>
                  </a:lnSpc>
                </a:pPr>
                <a:r>
                  <a:rPr lang="en-US" sz="7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159" name="Picture 158"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31" name="Group 30"/>
            <p:cNvGrpSpPr/>
            <p:nvPr/>
          </p:nvGrpSpPr>
          <p:grpSpPr>
            <a:xfrm>
              <a:off x="447259" y="5237334"/>
              <a:ext cx="808197" cy="356066"/>
              <a:chOff x="165906" y="5237334"/>
              <a:chExt cx="808197" cy="356066"/>
            </a:xfrm>
          </p:grpSpPr>
          <p:sp>
            <p:nvSpPr>
              <p:cNvPr id="156" name="Rectangle 155"/>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700"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157" name="Picture 156"/>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 name="Group 31"/>
            <p:cNvGrpSpPr/>
            <p:nvPr/>
          </p:nvGrpSpPr>
          <p:grpSpPr>
            <a:xfrm>
              <a:off x="10747798" y="1566998"/>
              <a:ext cx="972163" cy="344145"/>
              <a:chOff x="11248838" y="2589753"/>
              <a:chExt cx="972163" cy="344144"/>
            </a:xfrm>
          </p:grpSpPr>
          <p:sp>
            <p:nvSpPr>
              <p:cNvPr id="154" name="TextBox 153"/>
              <p:cNvSpPr txBox="1"/>
              <p:nvPr/>
            </p:nvSpPr>
            <p:spPr>
              <a:xfrm>
                <a:off x="11561845" y="258975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5" name="Picture 154"/>
              <p:cNvPicPr>
                <a:picLocks noChangeAspect="1"/>
              </p:cNvPicPr>
              <p:nvPr/>
            </p:nvPicPr>
            <p:blipFill>
              <a:blip r:embed="rId31"/>
              <a:stretch>
                <a:fillRect/>
              </a:stretch>
            </p:blipFill>
            <p:spPr>
              <a:xfrm>
                <a:off x="11248838" y="2615973"/>
                <a:ext cx="245456" cy="317924"/>
              </a:xfrm>
              <a:prstGeom prst="rect">
                <a:avLst/>
              </a:prstGeom>
            </p:spPr>
          </p:pic>
        </p:grpSp>
        <p:grpSp>
          <p:nvGrpSpPr>
            <p:cNvPr id="33" name="Group 32"/>
            <p:cNvGrpSpPr/>
            <p:nvPr/>
          </p:nvGrpSpPr>
          <p:grpSpPr>
            <a:xfrm>
              <a:off x="9495191" y="5230981"/>
              <a:ext cx="921643" cy="346426"/>
              <a:chOff x="9495191" y="5230981"/>
              <a:chExt cx="921643" cy="346426"/>
            </a:xfrm>
          </p:grpSpPr>
          <p:sp>
            <p:nvSpPr>
              <p:cNvPr id="152" name="Rectangle 151"/>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153" name="Picture 152"/>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34" name="Group 33"/>
            <p:cNvGrpSpPr/>
            <p:nvPr/>
          </p:nvGrpSpPr>
          <p:grpSpPr>
            <a:xfrm>
              <a:off x="11372540" y="5230981"/>
              <a:ext cx="870398" cy="346426"/>
              <a:chOff x="11372540" y="5230981"/>
              <a:chExt cx="870398" cy="346426"/>
            </a:xfrm>
          </p:grpSpPr>
          <p:sp>
            <p:nvSpPr>
              <p:cNvPr id="150" name="Rectangle 149"/>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36576"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App</a:t>
                </a:r>
              </a:p>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Gateway</a:t>
                </a:r>
              </a:p>
            </p:txBody>
          </p:sp>
          <p:sp>
            <p:nvSpPr>
              <p:cNvPr id="151" name="Freeform 150"/>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35" name="Group 34"/>
            <p:cNvGrpSpPr/>
            <p:nvPr/>
          </p:nvGrpSpPr>
          <p:grpSpPr>
            <a:xfrm>
              <a:off x="10686829" y="2930978"/>
              <a:ext cx="1000917" cy="313970"/>
              <a:chOff x="11187869" y="3126800"/>
              <a:chExt cx="1000917" cy="313970"/>
            </a:xfrm>
          </p:grpSpPr>
          <p:sp>
            <p:nvSpPr>
              <p:cNvPr id="148" name="TextBox 147"/>
              <p:cNvSpPr txBox="1"/>
              <p:nvPr/>
            </p:nvSpPr>
            <p:spPr>
              <a:xfrm>
                <a:off x="11529630" y="3139664"/>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49" name="Picture 148"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36" name="Group 35"/>
            <p:cNvGrpSpPr/>
            <p:nvPr/>
          </p:nvGrpSpPr>
          <p:grpSpPr>
            <a:xfrm>
              <a:off x="2000198" y="532357"/>
              <a:ext cx="2108159" cy="1432988"/>
              <a:chOff x="2885080" y="478780"/>
              <a:chExt cx="2108159" cy="1432988"/>
            </a:xfrm>
          </p:grpSpPr>
          <p:sp>
            <p:nvSpPr>
              <p:cNvPr id="136" name="Rectangle 135"/>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Services Compute</a:t>
                </a:r>
              </a:p>
            </p:txBody>
          </p:sp>
          <p:grpSp>
            <p:nvGrpSpPr>
              <p:cNvPr id="137" name="Group 136"/>
              <p:cNvGrpSpPr/>
              <p:nvPr/>
            </p:nvGrpSpPr>
            <p:grpSpPr>
              <a:xfrm>
                <a:off x="3091322" y="836529"/>
                <a:ext cx="1001364" cy="338014"/>
                <a:chOff x="3533110" y="1905041"/>
                <a:chExt cx="1001364" cy="338014"/>
              </a:xfrm>
            </p:grpSpPr>
            <p:sp>
              <p:nvSpPr>
                <p:cNvPr id="146" name="TextBox 145"/>
                <p:cNvSpPr txBox="1"/>
                <p:nvPr/>
              </p:nvSpPr>
              <p:spPr>
                <a:xfrm>
                  <a:off x="3875318" y="1941949"/>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7" name="Picture 146"/>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138" name="Group 137"/>
              <p:cNvGrpSpPr/>
              <p:nvPr/>
            </p:nvGrpSpPr>
            <p:grpSpPr>
              <a:xfrm>
                <a:off x="3067950" y="1417769"/>
                <a:ext cx="1007741" cy="320053"/>
                <a:chOff x="3509738" y="2393814"/>
                <a:chExt cx="1007741" cy="320053"/>
              </a:xfrm>
            </p:grpSpPr>
            <p:sp>
              <p:nvSpPr>
                <p:cNvPr id="144" name="TextBox 143"/>
                <p:cNvSpPr txBox="1"/>
                <p:nvPr/>
              </p:nvSpPr>
              <p:spPr>
                <a:xfrm>
                  <a:off x="3858323" y="2393814"/>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5" name="Picture 144"/>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139" name="Group 138"/>
              <p:cNvGrpSpPr/>
              <p:nvPr/>
            </p:nvGrpSpPr>
            <p:grpSpPr>
              <a:xfrm>
                <a:off x="3968400" y="1441331"/>
                <a:ext cx="1000660" cy="336792"/>
                <a:chOff x="4132786" y="2407102"/>
                <a:chExt cx="1000660" cy="336792"/>
              </a:xfrm>
            </p:grpSpPr>
            <p:sp>
              <p:nvSpPr>
                <p:cNvPr id="142" name="TextBox 141"/>
                <p:cNvSpPr txBox="1"/>
                <p:nvPr/>
              </p:nvSpPr>
              <p:spPr>
                <a:xfrm>
                  <a:off x="4474290" y="2442788"/>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43" name="Picture 142"/>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140" name="TextBox 139"/>
              <p:cNvSpPr txBox="1"/>
              <p:nvPr/>
            </p:nvSpPr>
            <p:spPr>
              <a:xfrm>
                <a:off x="4306833" y="873437"/>
                <a:ext cx="659156" cy="301106"/>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141" name="Freeform 140"/>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37" name="Group 36"/>
            <p:cNvGrpSpPr/>
            <p:nvPr/>
          </p:nvGrpSpPr>
          <p:grpSpPr>
            <a:xfrm>
              <a:off x="4231223" y="3019262"/>
              <a:ext cx="2355492" cy="1432988"/>
              <a:chOff x="8271660" y="469727"/>
              <a:chExt cx="2355492" cy="1432988"/>
            </a:xfrm>
          </p:grpSpPr>
          <p:sp>
            <p:nvSpPr>
              <p:cNvPr id="123" name="Rectangle 122"/>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24" name="Group 123"/>
              <p:cNvGrpSpPr/>
              <p:nvPr/>
            </p:nvGrpSpPr>
            <p:grpSpPr>
              <a:xfrm>
                <a:off x="8403450" y="918721"/>
                <a:ext cx="1016238" cy="309095"/>
                <a:chOff x="9025071" y="1995491"/>
                <a:chExt cx="1016238" cy="309095"/>
              </a:xfrm>
            </p:grpSpPr>
            <p:sp>
              <p:nvSpPr>
                <p:cNvPr id="134" name="TextBox 133"/>
                <p:cNvSpPr txBox="1"/>
                <p:nvPr/>
              </p:nvSpPr>
              <p:spPr>
                <a:xfrm>
                  <a:off x="9371926" y="2054561"/>
                  <a:ext cx="669383"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35" name="Picture 134"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125" name="Group 124"/>
              <p:cNvGrpSpPr/>
              <p:nvPr/>
            </p:nvGrpSpPr>
            <p:grpSpPr>
              <a:xfrm>
                <a:off x="9485139" y="1461008"/>
                <a:ext cx="1033718" cy="308062"/>
                <a:chOff x="10156761" y="2537778"/>
                <a:chExt cx="1033718" cy="308062"/>
              </a:xfrm>
            </p:grpSpPr>
            <p:sp>
              <p:nvSpPr>
                <p:cNvPr id="132" name="TextBox 131"/>
                <p:cNvSpPr txBox="1"/>
                <p:nvPr/>
              </p:nvSpPr>
              <p:spPr>
                <a:xfrm>
                  <a:off x="10531323" y="2544735"/>
                  <a:ext cx="659156" cy="30110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33" name="Picture 132"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126" name="Group 125"/>
              <p:cNvGrpSpPr/>
              <p:nvPr/>
            </p:nvGrpSpPr>
            <p:grpSpPr>
              <a:xfrm>
                <a:off x="9501495" y="894448"/>
                <a:ext cx="896892" cy="311069"/>
                <a:chOff x="10173117" y="1971218"/>
                <a:chExt cx="896892" cy="311069"/>
              </a:xfrm>
            </p:grpSpPr>
            <p:pic>
              <p:nvPicPr>
                <p:cNvPr id="130" name="Picture 129"/>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131" name="TextBox 130"/>
                <p:cNvSpPr txBox="1"/>
                <p:nvPr/>
              </p:nvSpPr>
              <p:spPr>
                <a:xfrm>
                  <a:off x="10528812" y="1971218"/>
                  <a:ext cx="541197"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127" name="Group 126"/>
              <p:cNvGrpSpPr/>
              <p:nvPr/>
            </p:nvGrpSpPr>
            <p:grpSpPr>
              <a:xfrm>
                <a:off x="8403428" y="1416107"/>
                <a:ext cx="1007716" cy="307161"/>
                <a:chOff x="8298657" y="1416107"/>
                <a:chExt cx="1007716" cy="307161"/>
              </a:xfrm>
            </p:grpSpPr>
            <p:sp>
              <p:nvSpPr>
                <p:cNvPr id="128" name="TextBox 127"/>
                <p:cNvSpPr txBox="1"/>
                <p:nvPr/>
              </p:nvSpPr>
              <p:spPr>
                <a:xfrm>
                  <a:off x="8645535" y="1473243"/>
                  <a:ext cx="660838" cy="250025"/>
                </a:xfrm>
                <a:prstGeom prst="rect">
                  <a:avLst/>
                </a:prstGeom>
                <a:noFill/>
                <a:ln>
                  <a:noFill/>
                </a:ln>
              </p:spPr>
              <p:txBody>
                <a:bodyPr wrap="none" lIns="0" tIns="27971" rIns="0" bIns="0" rtlCol="0" anchor="t">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129" name="Freeform 128"/>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grpSp>
          <p:nvGrpSpPr>
            <p:cNvPr id="38" name="Group 37"/>
            <p:cNvGrpSpPr/>
            <p:nvPr/>
          </p:nvGrpSpPr>
          <p:grpSpPr>
            <a:xfrm>
              <a:off x="1525742" y="5237334"/>
              <a:ext cx="861746" cy="356066"/>
              <a:chOff x="1815887" y="5237334"/>
              <a:chExt cx="861746" cy="356066"/>
            </a:xfrm>
          </p:grpSpPr>
          <p:sp>
            <p:nvSpPr>
              <p:cNvPr id="108" name="Rectangle 107"/>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700" kern="0" dirty="0">
                    <a:gradFill>
                      <a:gsLst>
                        <a:gs pos="0">
                          <a:srgbClr val="FFFFFF"/>
                        </a:gs>
                        <a:gs pos="100000">
                          <a:srgbClr val="FFFFFF"/>
                        </a:gs>
                      </a:gsLst>
                      <a:lin ang="5400000" scaled="0"/>
                    </a:gradFill>
                    <a:ea typeface="Segoe UI" pitchFamily="34" charset="0"/>
                    <a:cs typeface="Segoe UI" pitchFamily="34" charset="0"/>
                  </a:rPr>
                  <a:t>Container</a:t>
                </a:r>
              </a:p>
              <a:p>
                <a:pPr defTabSz="913927" fontAlgn="base">
                  <a:lnSpc>
                    <a:spcPct val="90000"/>
                  </a:lnSpc>
                </a:pPr>
                <a:r>
                  <a:rPr lang="en-US" sz="700" kern="0" dirty="0">
                    <a:gradFill>
                      <a:gsLst>
                        <a:gs pos="0">
                          <a:srgbClr val="FFFFFF"/>
                        </a:gs>
                        <a:gs pos="100000">
                          <a:srgbClr val="FFFFFF"/>
                        </a:gs>
                      </a:gsLst>
                      <a:lin ang="5400000" scaled="0"/>
                    </a:gradFill>
                    <a:ea typeface="Segoe UI" pitchFamily="34" charset="0"/>
                    <a:cs typeface="Segoe UI" pitchFamily="34" charset="0"/>
                  </a:rPr>
                  <a:t>Service</a:t>
                </a:r>
              </a:p>
            </p:txBody>
          </p:sp>
          <p:grpSp>
            <p:nvGrpSpPr>
              <p:cNvPr id="109" name="Group 108"/>
              <p:cNvGrpSpPr/>
              <p:nvPr/>
            </p:nvGrpSpPr>
            <p:grpSpPr>
              <a:xfrm>
                <a:off x="1854319" y="5310201"/>
                <a:ext cx="221053" cy="170255"/>
                <a:chOff x="1410342" y="5288934"/>
                <a:chExt cx="294653" cy="226942"/>
              </a:xfrm>
            </p:grpSpPr>
            <p:grpSp>
              <p:nvGrpSpPr>
                <p:cNvPr id="110" name="Group 109"/>
                <p:cNvGrpSpPr/>
                <p:nvPr/>
              </p:nvGrpSpPr>
              <p:grpSpPr>
                <a:xfrm>
                  <a:off x="1428991" y="5308456"/>
                  <a:ext cx="97032" cy="104039"/>
                  <a:chOff x="1286878" y="3925073"/>
                  <a:chExt cx="291844" cy="312918"/>
                </a:xfrm>
                <a:solidFill>
                  <a:schemeClr val="bg1"/>
                </a:solidFill>
              </p:grpSpPr>
              <p:sp>
                <p:nvSpPr>
                  <p:cNvPr id="120" name="Diamond 119"/>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1" name="Diamond 120"/>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2" name="Diamond 121"/>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
              <p:nvSpPr>
                <p:cNvPr id="111" name="Rounded Rectangle 110"/>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112" name="Group 111"/>
                <p:cNvGrpSpPr/>
                <p:nvPr/>
              </p:nvGrpSpPr>
              <p:grpSpPr>
                <a:xfrm>
                  <a:off x="1573839" y="5308987"/>
                  <a:ext cx="97032" cy="104039"/>
                  <a:chOff x="1286878" y="3925073"/>
                  <a:chExt cx="291844" cy="312918"/>
                </a:xfrm>
                <a:solidFill>
                  <a:schemeClr val="bg1"/>
                </a:solidFill>
              </p:grpSpPr>
              <p:sp>
                <p:nvSpPr>
                  <p:cNvPr id="117" name="Diamond 11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8" name="Diamond 11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9" name="Diamond 11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113" name="Group 112"/>
                <p:cNvGrpSpPr/>
                <p:nvPr/>
              </p:nvGrpSpPr>
              <p:grpSpPr>
                <a:xfrm>
                  <a:off x="1505369" y="5390438"/>
                  <a:ext cx="97032" cy="104039"/>
                  <a:chOff x="1286878" y="3925073"/>
                  <a:chExt cx="291844" cy="312918"/>
                </a:xfrm>
                <a:solidFill>
                  <a:schemeClr val="bg1"/>
                </a:solidFill>
              </p:grpSpPr>
              <p:sp>
                <p:nvSpPr>
                  <p:cNvPr id="114" name="Diamond 113"/>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5" name="Diamond 114"/>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6" name="Diamond 115"/>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grpSp>
        <p:grpSp>
          <p:nvGrpSpPr>
            <p:cNvPr id="39" name="Group 38"/>
            <p:cNvGrpSpPr/>
            <p:nvPr/>
          </p:nvGrpSpPr>
          <p:grpSpPr>
            <a:xfrm>
              <a:off x="7811112" y="5230981"/>
              <a:ext cx="691304" cy="346426"/>
              <a:chOff x="7811112" y="5230981"/>
              <a:chExt cx="691304" cy="346426"/>
            </a:xfrm>
          </p:grpSpPr>
          <p:sp>
            <p:nvSpPr>
              <p:cNvPr id="106" name="Rectangle 105"/>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107" name="Picture 106"/>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40" name="Group 39"/>
            <p:cNvGrpSpPr/>
            <p:nvPr/>
          </p:nvGrpSpPr>
          <p:grpSpPr>
            <a:xfrm>
              <a:off x="10458248" y="5230981"/>
              <a:ext cx="870398" cy="346426"/>
              <a:chOff x="10458248" y="5230981"/>
              <a:chExt cx="870398" cy="346426"/>
            </a:xfrm>
          </p:grpSpPr>
          <p:sp>
            <p:nvSpPr>
              <p:cNvPr id="104" name="Rectangle 10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5" name="Picture 10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41" name="Group 40"/>
            <p:cNvGrpSpPr/>
            <p:nvPr/>
          </p:nvGrpSpPr>
          <p:grpSpPr>
            <a:xfrm>
              <a:off x="6949070" y="5231313"/>
              <a:ext cx="829620" cy="346180"/>
              <a:chOff x="6949070" y="5231313"/>
              <a:chExt cx="829620" cy="346180"/>
            </a:xfrm>
          </p:grpSpPr>
          <p:sp>
            <p:nvSpPr>
              <p:cNvPr id="102" name="Rectangle 101"/>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defTabSz="913927"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03" name="Picture 102"/>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42" name="Group 41"/>
            <p:cNvGrpSpPr/>
            <p:nvPr/>
          </p:nvGrpSpPr>
          <p:grpSpPr>
            <a:xfrm>
              <a:off x="10708345" y="2051336"/>
              <a:ext cx="1012582" cy="321430"/>
              <a:chOff x="6813227" y="457506"/>
              <a:chExt cx="1012582" cy="321430"/>
            </a:xfrm>
          </p:grpSpPr>
          <p:sp>
            <p:nvSpPr>
              <p:cNvPr id="100" name="TextBox 99"/>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01" name="Picture 100"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3" name="Group 42"/>
            <p:cNvGrpSpPr/>
            <p:nvPr/>
          </p:nvGrpSpPr>
          <p:grpSpPr>
            <a:xfrm>
              <a:off x="6746387" y="2470108"/>
              <a:ext cx="3718371" cy="1982142"/>
              <a:chOff x="6746387" y="2470108"/>
              <a:chExt cx="3718371" cy="1982142"/>
            </a:xfrm>
          </p:grpSpPr>
          <p:sp>
            <p:nvSpPr>
              <p:cNvPr id="72" name="Rectangle 71"/>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gradFill>
                      <a:gsLst>
                        <a:gs pos="0">
                          <a:srgbClr val="FFFFFF"/>
                        </a:gs>
                        <a:gs pos="100000">
                          <a:srgbClr val="FFFFFF"/>
                        </a:gs>
                      </a:gsLst>
                      <a:lin ang="5400000" scaled="0"/>
                    </a:gradFill>
                    <a:ea typeface="Segoe UI" pitchFamily="34" charset="0"/>
                    <a:cs typeface="Segoe UI" pitchFamily="34" charset="0"/>
                  </a:rPr>
                  <a:t>Analytics &amp; </a:t>
                </a:r>
                <a:r>
                  <a:rPr lang="en-US" sz="1200" b="1" kern="0" dirty="0" err="1">
                    <a:gradFill>
                      <a:gsLst>
                        <a:gs pos="0">
                          <a:srgbClr val="FFFFFF"/>
                        </a:gs>
                        <a:gs pos="100000">
                          <a:srgbClr val="FFFFFF"/>
                        </a:gs>
                      </a:gsLst>
                      <a:lin ang="5400000" scaled="0"/>
                    </a:gradFill>
                    <a:ea typeface="Segoe UI" pitchFamily="34" charset="0"/>
                    <a:cs typeface="Segoe UI" pitchFamily="34" charset="0"/>
                  </a:rPr>
                  <a:t>IoT</a:t>
                </a:r>
                <a:endParaRPr lang="en-US" sz="1200"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6882162" y="2915123"/>
                <a:ext cx="1011681" cy="347362"/>
                <a:chOff x="6000733" y="3432032"/>
                <a:chExt cx="1011681" cy="347362"/>
              </a:xfrm>
            </p:grpSpPr>
            <p:sp>
              <p:nvSpPr>
                <p:cNvPr id="98" name="TextBox 97"/>
                <p:cNvSpPr txBox="1"/>
                <p:nvPr/>
              </p:nvSpPr>
              <p:spPr>
                <a:xfrm>
                  <a:off x="6353258" y="347828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99" name="Picture 9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74" name="Group 73"/>
              <p:cNvGrpSpPr/>
              <p:nvPr/>
            </p:nvGrpSpPr>
            <p:grpSpPr>
              <a:xfrm>
                <a:off x="7737159" y="2963510"/>
                <a:ext cx="951185" cy="301105"/>
                <a:chOff x="6855730" y="3480419"/>
                <a:chExt cx="951185" cy="301105"/>
              </a:xfrm>
            </p:grpSpPr>
            <p:sp>
              <p:nvSpPr>
                <p:cNvPr id="96" name="TextBox 95"/>
                <p:cNvSpPr txBox="1"/>
                <p:nvPr/>
              </p:nvSpPr>
              <p:spPr>
                <a:xfrm>
                  <a:off x="7147759" y="3480419"/>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97" name="Picture 96"/>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5" name="Group 74"/>
              <p:cNvGrpSpPr/>
              <p:nvPr/>
            </p:nvGrpSpPr>
            <p:grpSpPr>
              <a:xfrm>
                <a:off x="8577295" y="2946728"/>
                <a:ext cx="1002732" cy="320341"/>
                <a:chOff x="8577295" y="3022928"/>
                <a:chExt cx="1002732" cy="320341"/>
              </a:xfrm>
            </p:grpSpPr>
            <p:sp>
              <p:nvSpPr>
                <p:cNvPr id="94" name="TextBox 93"/>
                <p:cNvSpPr txBox="1"/>
                <p:nvPr/>
              </p:nvSpPr>
              <p:spPr>
                <a:xfrm>
                  <a:off x="8920871" y="304216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95" name="Picture 94"/>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76" name="Group 75"/>
              <p:cNvGrpSpPr/>
              <p:nvPr/>
            </p:nvGrpSpPr>
            <p:grpSpPr>
              <a:xfrm>
                <a:off x="7143622" y="3482597"/>
                <a:ext cx="1002965" cy="334571"/>
                <a:chOff x="6886447" y="3615947"/>
                <a:chExt cx="1002965" cy="334571"/>
              </a:xfrm>
            </p:grpSpPr>
            <p:sp>
              <p:nvSpPr>
                <p:cNvPr id="92" name="TextBox 91"/>
                <p:cNvSpPr txBox="1"/>
                <p:nvPr/>
              </p:nvSpPr>
              <p:spPr>
                <a:xfrm>
                  <a:off x="7230256" y="3649413"/>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93" name="Picture 9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77" name="Group 76"/>
              <p:cNvGrpSpPr/>
              <p:nvPr/>
            </p:nvGrpSpPr>
            <p:grpSpPr>
              <a:xfrm>
                <a:off x="7981457" y="3490536"/>
                <a:ext cx="1005670" cy="327678"/>
                <a:chOff x="6842853" y="4064595"/>
                <a:chExt cx="1005670" cy="327678"/>
              </a:xfrm>
            </p:grpSpPr>
            <p:sp>
              <p:nvSpPr>
                <p:cNvPr id="90" name="TextBox 89"/>
                <p:cNvSpPr txBox="1"/>
                <p:nvPr/>
              </p:nvSpPr>
              <p:spPr>
                <a:xfrm>
                  <a:off x="7189367" y="4091168"/>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91" name="Picture 90"/>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78" name="Group 77"/>
              <p:cNvGrpSpPr/>
              <p:nvPr/>
            </p:nvGrpSpPr>
            <p:grpSpPr>
              <a:xfrm>
                <a:off x="8607766" y="4012490"/>
                <a:ext cx="989338" cy="296656"/>
                <a:chOff x="7373912" y="4453199"/>
                <a:chExt cx="989338" cy="296656"/>
              </a:xfrm>
            </p:grpSpPr>
            <p:sp>
              <p:nvSpPr>
                <p:cNvPr id="88" name="TextBox 87"/>
                <p:cNvSpPr txBox="1"/>
                <p:nvPr/>
              </p:nvSpPr>
              <p:spPr>
                <a:xfrm>
                  <a:off x="7704094" y="4468694"/>
                  <a:ext cx="659156" cy="258458"/>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89" name="Picture 88"/>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79" name="Group 78"/>
              <p:cNvGrpSpPr/>
              <p:nvPr/>
            </p:nvGrpSpPr>
            <p:grpSpPr>
              <a:xfrm>
                <a:off x="9565545" y="2966401"/>
                <a:ext cx="899213" cy="301105"/>
                <a:chOff x="9565545" y="3042601"/>
                <a:chExt cx="899213" cy="301105"/>
              </a:xfrm>
            </p:grpSpPr>
            <p:sp>
              <p:nvSpPr>
                <p:cNvPr id="86" name="TextBox 85"/>
                <p:cNvSpPr txBox="1"/>
                <p:nvPr/>
              </p:nvSpPr>
              <p:spPr>
                <a:xfrm>
                  <a:off x="9805602" y="304260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87" name="Freeform 86"/>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80" name="Group 79"/>
              <p:cNvGrpSpPr/>
              <p:nvPr/>
            </p:nvGrpSpPr>
            <p:grpSpPr>
              <a:xfrm>
                <a:off x="7681297" y="3997243"/>
                <a:ext cx="737589" cy="366384"/>
                <a:chOff x="7328872" y="3997243"/>
                <a:chExt cx="737589" cy="366384"/>
              </a:xfrm>
            </p:grpSpPr>
            <p:pic>
              <p:nvPicPr>
                <p:cNvPr id="84" name="Picture 83"/>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85" name="TextBox 84"/>
                <p:cNvSpPr txBox="1"/>
                <p:nvPr/>
              </p:nvSpPr>
              <p:spPr>
                <a:xfrm>
                  <a:off x="7699610" y="4049446"/>
                  <a:ext cx="366851" cy="314181"/>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81" name="Group 80"/>
              <p:cNvGrpSpPr/>
              <p:nvPr/>
            </p:nvGrpSpPr>
            <p:grpSpPr>
              <a:xfrm>
                <a:off x="8911462" y="3483686"/>
                <a:ext cx="1033650" cy="325042"/>
                <a:chOff x="8882887" y="3483686"/>
                <a:chExt cx="1033650" cy="325042"/>
              </a:xfrm>
            </p:grpSpPr>
            <p:sp>
              <p:nvSpPr>
                <p:cNvPr id="82" name="TextBox 81"/>
                <p:cNvSpPr txBox="1"/>
                <p:nvPr/>
              </p:nvSpPr>
              <p:spPr>
                <a:xfrm>
                  <a:off x="9257381" y="350224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83" name="Picture 8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44" name="Rectangle 43"/>
            <p:cNvSpPr/>
            <p:nvPr/>
          </p:nvSpPr>
          <p:spPr bwMode="auto">
            <a:xfrm>
              <a:off x="355123" y="532357"/>
              <a:ext cx="1547714" cy="41541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pPr>
              <a:r>
                <a:rPr lang="en-US" sz="1200" b="1" kern="0" dirty="0">
                  <a:solidFill>
                    <a:schemeClr val="bg1"/>
                  </a:solidFill>
                  <a:ea typeface="Segoe UI" pitchFamily="34" charset="0"/>
                  <a:cs typeface="Segoe UI" pitchFamily="34" charset="0"/>
                </a:rPr>
                <a:t>Security &amp; Management</a:t>
              </a:r>
            </a:p>
          </p:txBody>
        </p:sp>
        <p:grpSp>
          <p:nvGrpSpPr>
            <p:cNvPr id="45" name="Group 44"/>
            <p:cNvGrpSpPr/>
            <p:nvPr/>
          </p:nvGrpSpPr>
          <p:grpSpPr>
            <a:xfrm>
              <a:off x="559429" y="1513821"/>
              <a:ext cx="1012582" cy="321430"/>
              <a:chOff x="6813227" y="457506"/>
              <a:chExt cx="1012582" cy="321430"/>
            </a:xfrm>
          </p:grpSpPr>
          <p:sp>
            <p:nvSpPr>
              <p:cNvPr id="70" name="TextBox 69"/>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71" name="Picture 70"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6" name="Group 45"/>
            <p:cNvGrpSpPr/>
            <p:nvPr/>
          </p:nvGrpSpPr>
          <p:grpSpPr>
            <a:xfrm>
              <a:off x="559429" y="2343272"/>
              <a:ext cx="974572" cy="311021"/>
              <a:chOff x="7922427" y="464301"/>
              <a:chExt cx="974572" cy="311021"/>
            </a:xfrm>
          </p:grpSpPr>
          <p:sp>
            <p:nvSpPr>
              <p:cNvPr id="68" name="TextBox 67"/>
              <p:cNvSpPr txBox="1"/>
              <p:nvPr/>
            </p:nvSpPr>
            <p:spPr>
              <a:xfrm>
                <a:off x="8237843" y="474217"/>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69" name="Picture 68"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47" name="Group 46"/>
            <p:cNvGrpSpPr/>
            <p:nvPr/>
          </p:nvGrpSpPr>
          <p:grpSpPr>
            <a:xfrm>
              <a:off x="559429" y="2732241"/>
              <a:ext cx="1008498" cy="337139"/>
              <a:chOff x="2492088" y="428524"/>
              <a:chExt cx="1008498" cy="337139"/>
            </a:xfrm>
          </p:grpSpPr>
          <p:sp>
            <p:nvSpPr>
              <p:cNvPr id="66" name="TextBox 65"/>
              <p:cNvSpPr txBox="1"/>
              <p:nvPr/>
            </p:nvSpPr>
            <p:spPr>
              <a:xfrm>
                <a:off x="2841430"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67" name="Picture 66"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48" name="Group 47"/>
            <p:cNvGrpSpPr/>
            <p:nvPr/>
          </p:nvGrpSpPr>
          <p:grpSpPr>
            <a:xfrm>
              <a:off x="559429" y="1128118"/>
              <a:ext cx="1000133" cy="348052"/>
              <a:chOff x="3528269" y="417611"/>
              <a:chExt cx="1000133" cy="348052"/>
            </a:xfrm>
          </p:grpSpPr>
          <p:sp>
            <p:nvSpPr>
              <p:cNvPr id="64" name="TextBox 63"/>
              <p:cNvSpPr txBox="1"/>
              <p:nvPr/>
            </p:nvSpPr>
            <p:spPr>
              <a:xfrm>
                <a:off x="3869246" y="464557"/>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65" name="Picture 64"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49" name="Group 48"/>
            <p:cNvGrpSpPr/>
            <p:nvPr/>
          </p:nvGrpSpPr>
          <p:grpSpPr>
            <a:xfrm>
              <a:off x="559429" y="3509522"/>
              <a:ext cx="1006664" cy="360438"/>
              <a:chOff x="4552624" y="449871"/>
              <a:chExt cx="1006664" cy="360438"/>
            </a:xfrm>
          </p:grpSpPr>
          <p:sp>
            <p:nvSpPr>
              <p:cNvPr id="62" name="TextBox 61"/>
              <p:cNvSpPr txBox="1"/>
              <p:nvPr/>
            </p:nvSpPr>
            <p:spPr>
              <a:xfrm>
                <a:off x="4900132" y="509203"/>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63" name="Picture 62"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50" name="Group 49"/>
            <p:cNvGrpSpPr/>
            <p:nvPr/>
          </p:nvGrpSpPr>
          <p:grpSpPr>
            <a:xfrm>
              <a:off x="559429" y="3887273"/>
              <a:ext cx="1024650" cy="317273"/>
              <a:chOff x="9096923" y="436026"/>
              <a:chExt cx="1024650" cy="317273"/>
            </a:xfrm>
          </p:grpSpPr>
          <p:sp>
            <p:nvSpPr>
              <p:cNvPr id="60" name="TextBox 59"/>
              <p:cNvSpPr txBox="1"/>
              <p:nvPr/>
            </p:nvSpPr>
            <p:spPr>
              <a:xfrm>
                <a:off x="9462417" y="452194"/>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61" name="Picture 6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51" name="Group 50"/>
            <p:cNvGrpSpPr/>
            <p:nvPr/>
          </p:nvGrpSpPr>
          <p:grpSpPr>
            <a:xfrm>
              <a:off x="559429" y="4356417"/>
              <a:ext cx="1008388" cy="309244"/>
              <a:chOff x="559429" y="4065187"/>
              <a:chExt cx="1008388" cy="309244"/>
            </a:xfrm>
          </p:grpSpPr>
          <p:pic>
            <p:nvPicPr>
              <p:cNvPr id="58" name="Picture 57"/>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59" name="TextBox 58"/>
              <p:cNvSpPr txBox="1"/>
              <p:nvPr/>
            </p:nvSpPr>
            <p:spPr>
              <a:xfrm>
                <a:off x="908661" y="4073326"/>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52" name="Group 51"/>
            <p:cNvGrpSpPr/>
            <p:nvPr/>
          </p:nvGrpSpPr>
          <p:grpSpPr>
            <a:xfrm>
              <a:off x="559429" y="1904238"/>
              <a:ext cx="1012582" cy="321430"/>
              <a:chOff x="6813227" y="457506"/>
              <a:chExt cx="1012582" cy="321430"/>
            </a:xfrm>
          </p:grpSpPr>
          <p:sp>
            <p:nvSpPr>
              <p:cNvPr id="56" name="TextBox 55"/>
              <p:cNvSpPr txBox="1"/>
              <p:nvPr/>
            </p:nvSpPr>
            <p:spPr>
              <a:xfrm>
                <a:off x="7166653" y="477831"/>
                <a:ext cx="659156" cy="301105"/>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57" name="Picture 56"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53" name="Group 52"/>
            <p:cNvGrpSpPr/>
            <p:nvPr/>
          </p:nvGrpSpPr>
          <p:grpSpPr>
            <a:xfrm>
              <a:off x="532599" y="3107117"/>
              <a:ext cx="1025516" cy="333331"/>
              <a:chOff x="532599" y="3107117"/>
              <a:chExt cx="1025516" cy="333331"/>
            </a:xfrm>
          </p:grpSpPr>
          <p:pic>
            <p:nvPicPr>
              <p:cNvPr id="54" name="Picture 53"/>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55" name="TextBox 54"/>
              <p:cNvSpPr txBox="1"/>
              <p:nvPr/>
            </p:nvSpPr>
            <p:spPr>
              <a:xfrm>
                <a:off x="898959" y="3138949"/>
                <a:ext cx="659156" cy="301106"/>
              </a:xfrm>
              <a:prstGeom prst="rect">
                <a:avLst/>
              </a:prstGeom>
              <a:noFill/>
              <a:ln>
                <a:noFill/>
              </a:ln>
            </p:spPr>
            <p:txBody>
              <a:bodyPr wrap="none" lIns="0" tIns="27971" rIns="0" bIns="0" rtlCol="0">
                <a:noAutofit/>
              </a:bodyPr>
              <a:lstStyle/>
              <a:p>
                <a:pPr defTabSz="932317" eaLnBrk="0" fontAlgn="base" hangingPunct="0">
                  <a:lnSpc>
                    <a:spcPts val="816"/>
                  </a:lnSpc>
                  <a:spcBef>
                    <a:spcPct val="0"/>
                  </a:spcBef>
                  <a:spcAft>
                    <a:spcPct val="0"/>
                  </a:spcAft>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grpSp>
    </p:spTree>
    <p:extLst>
      <p:ext uri="{BB962C8B-B14F-4D97-AF65-F5344CB8AC3E}">
        <p14:creationId xmlns:p14="http://schemas.microsoft.com/office/powerpoint/2010/main" val="366289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ppt_x</p:attrName>
                                        </p:attrNameLst>
                                      </p:cBhvr>
                                      <p:tavLst>
                                        <p:tav tm="0">
                                          <p:val>
                                            <p:strVal val="#ppt_x"/>
                                          </p:val>
                                        </p:tav>
                                        <p:tav tm="100000">
                                          <p:val>
                                            <p:strVal val="#ppt_x"/>
                                          </p:val>
                                        </p:tav>
                                      </p:tavLst>
                                    </p:anim>
                                    <p:anim calcmode="lin" valueType="num">
                                      <p:cBhvr>
                                        <p:cTn id="9" dur="2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get Azure?</a:t>
            </a:r>
          </a:p>
        </p:txBody>
      </p:sp>
      <p:sp>
        <p:nvSpPr>
          <p:cNvPr id="3" name="Content Placeholder 2"/>
          <p:cNvSpPr>
            <a:spLocks noGrp="1"/>
          </p:cNvSpPr>
          <p:nvPr>
            <p:ph idx="1"/>
          </p:nvPr>
        </p:nvSpPr>
        <p:spPr/>
        <p:txBody>
          <a:bodyPr>
            <a:normAutofit fontScale="92500" lnSpcReduction="10000"/>
          </a:bodyPr>
          <a:lstStyle/>
          <a:p>
            <a:r>
              <a:rPr lang="en-US" dirty="0"/>
              <a:t>Get a free one-month trial with $200 credit</a:t>
            </a:r>
          </a:p>
          <a:p>
            <a:pPr lvl="1"/>
            <a:r>
              <a:rPr lang="en-US" dirty="0">
                <a:hlinkClick r:id="rId3"/>
              </a:rPr>
              <a:t>http://azure.microsoft.com/en-us/pricing/free-trial/</a:t>
            </a:r>
            <a:endParaRPr lang="en-US" dirty="0"/>
          </a:p>
          <a:p>
            <a:r>
              <a:rPr lang="en-US" dirty="0"/>
              <a:t>Get Azure as part of your existing MSDN subscription</a:t>
            </a:r>
          </a:p>
          <a:p>
            <a:pPr lvl="1"/>
            <a:r>
              <a:rPr lang="en-US" dirty="0">
                <a:hlinkClick r:id="rId4"/>
              </a:rPr>
              <a:t>http://azure.microsoft.com/en-us/offers/ms-azr-0063p/</a:t>
            </a:r>
            <a:endParaRPr lang="en-US" dirty="0"/>
          </a:p>
          <a:p>
            <a:r>
              <a:rPr lang="en-US" dirty="0"/>
              <a:t>Buy Azure as you use it</a:t>
            </a:r>
          </a:p>
          <a:p>
            <a:r>
              <a:rPr lang="en-US" dirty="0"/>
              <a:t>Create an Azure agreement with </a:t>
            </a:r>
            <a:br>
              <a:rPr lang="en-US" dirty="0"/>
            </a:br>
            <a:r>
              <a:rPr lang="en-US" dirty="0"/>
              <a:t>Microsoft which allows creation of </a:t>
            </a:r>
            <a:br>
              <a:rPr lang="en-US" dirty="0"/>
            </a:br>
            <a:r>
              <a:rPr lang="en-US" dirty="0"/>
              <a:t>different subscriptions and </a:t>
            </a:r>
            <a:br>
              <a:rPr lang="en-US" dirty="0"/>
            </a:br>
            <a:r>
              <a:rPr lang="en-US" dirty="0"/>
              <a:t>administrators plus reduced </a:t>
            </a:r>
            <a:br>
              <a:rPr lang="en-US" dirty="0"/>
            </a:br>
            <a:r>
              <a:rPr lang="en-US" dirty="0"/>
              <a:t>rates</a:t>
            </a:r>
          </a:p>
          <a:p>
            <a:r>
              <a:rPr lang="en-US" dirty="0"/>
              <a:t>12-month pre-pay</a:t>
            </a:r>
          </a:p>
        </p:txBody>
      </p:sp>
      <p:grpSp>
        <p:nvGrpSpPr>
          <p:cNvPr id="23" name="Group 22"/>
          <p:cNvGrpSpPr/>
          <p:nvPr/>
        </p:nvGrpSpPr>
        <p:grpSpPr>
          <a:xfrm>
            <a:off x="3709820" y="2714812"/>
            <a:ext cx="8227248" cy="3927148"/>
            <a:chOff x="5878954" y="786089"/>
            <a:chExt cx="5929327" cy="2830272"/>
          </a:xfrm>
        </p:grpSpPr>
        <p:sp>
          <p:nvSpPr>
            <p:cNvPr id="24" name="Right Brace 23"/>
            <p:cNvSpPr/>
            <p:nvPr/>
          </p:nvSpPr>
          <p:spPr>
            <a:xfrm rot="16200000">
              <a:off x="8083890" y="803390"/>
              <a:ext cx="675250" cy="2384476"/>
            </a:xfrm>
            <a:prstGeom prst="rightBrace">
              <a:avLst>
                <a:gd name="adj1" fmla="val 0"/>
                <a:gd name="adj2" fmla="val 50000"/>
              </a:avLst>
            </a:prstGeom>
            <a:noFill/>
            <a:ln w="25400" cap="flat" cmpd="sng" algn="ctr">
              <a:solidFill>
                <a:srgbClr val="0070C0"/>
              </a:solidFill>
              <a:prstDash val="solid"/>
              <a:miter lim="800000"/>
            </a:ln>
            <a:effectLst/>
          </p:spPr>
          <p:txBody>
            <a:bodyPr rtlCol="0" anchor="ctr"/>
            <a:lstStyle/>
            <a:p>
              <a:pPr algn="ctr" defTabSz="914126">
                <a:defRPr/>
              </a:pPr>
              <a:endParaRPr lang="en-US" sz="2399" kern="0">
                <a:solidFill>
                  <a:srgbClr val="0070C0"/>
                </a:solidFill>
                <a:latin typeface="Calibri" panose="020F0502020204030204"/>
              </a:endParaRPr>
            </a:p>
          </p:txBody>
        </p:sp>
        <p:sp>
          <p:nvSpPr>
            <p:cNvPr id="25" name="Right Brace 24"/>
            <p:cNvSpPr/>
            <p:nvPr/>
          </p:nvSpPr>
          <p:spPr>
            <a:xfrm rot="16200000">
              <a:off x="6936216" y="2205437"/>
              <a:ext cx="586123" cy="1572900"/>
            </a:xfrm>
            <a:prstGeom prst="rightBrace">
              <a:avLst>
                <a:gd name="adj1" fmla="val 0"/>
                <a:gd name="adj2" fmla="val 50000"/>
              </a:avLst>
            </a:prstGeom>
            <a:noFill/>
            <a:ln w="25400" cap="flat" cmpd="sng" algn="ctr">
              <a:solidFill>
                <a:srgbClr val="0070C0"/>
              </a:solidFill>
              <a:prstDash val="solid"/>
              <a:miter lim="800000"/>
            </a:ln>
            <a:effectLst/>
          </p:spPr>
          <p:txBody>
            <a:bodyPr rtlCol="0" anchor="ctr"/>
            <a:lstStyle/>
            <a:p>
              <a:pPr algn="ctr" defTabSz="914126">
                <a:defRPr/>
              </a:pPr>
              <a:endParaRPr lang="en-US" sz="2399" kern="0">
                <a:solidFill>
                  <a:srgbClr val="0070C0"/>
                </a:solidFill>
                <a:latin typeface="Calibri" panose="020F0502020204030204"/>
              </a:endParaRPr>
            </a:p>
          </p:txBody>
        </p:sp>
        <p:cxnSp>
          <p:nvCxnSpPr>
            <p:cNvPr id="26" name="Straight Connector 25"/>
            <p:cNvCxnSpPr/>
            <p:nvPr/>
          </p:nvCxnSpPr>
          <p:spPr>
            <a:xfrm>
              <a:off x="9615156" y="2652419"/>
              <a:ext cx="0" cy="618978"/>
            </a:xfrm>
            <a:prstGeom prst="line">
              <a:avLst/>
            </a:prstGeom>
            <a:noFill/>
            <a:ln w="25400" cap="flat" cmpd="sng" algn="ctr">
              <a:solidFill>
                <a:srgbClr val="0070C0"/>
              </a:solidFill>
              <a:prstDash val="solid"/>
              <a:miter lim="800000"/>
            </a:ln>
            <a:effectLst/>
          </p:spPr>
        </p:cxnSp>
        <p:cxnSp>
          <p:nvCxnSpPr>
            <p:cNvPr id="27" name="Straight Connector 26"/>
            <p:cNvCxnSpPr/>
            <p:nvPr/>
          </p:nvCxnSpPr>
          <p:spPr>
            <a:xfrm>
              <a:off x="11174413" y="2682398"/>
              <a:ext cx="0" cy="618978"/>
            </a:xfrm>
            <a:prstGeom prst="line">
              <a:avLst/>
            </a:prstGeom>
            <a:noFill/>
            <a:ln w="25400" cap="flat" cmpd="sng" algn="ctr">
              <a:solidFill>
                <a:srgbClr val="0070C0"/>
              </a:solidFill>
              <a:prstDash val="solid"/>
              <a:miter lim="800000"/>
            </a:ln>
            <a:effectLst/>
          </p:spPr>
        </p:cxnSp>
        <p:sp>
          <p:nvSpPr>
            <p:cNvPr id="28" name="Right Brace 27"/>
            <p:cNvSpPr/>
            <p:nvPr/>
          </p:nvSpPr>
          <p:spPr>
            <a:xfrm rot="16200000">
              <a:off x="9585459" y="69047"/>
              <a:ext cx="422667" cy="2755243"/>
            </a:xfrm>
            <a:prstGeom prst="rightBrace">
              <a:avLst>
                <a:gd name="adj1" fmla="val 0"/>
                <a:gd name="adj2" fmla="val 50000"/>
              </a:avLst>
            </a:prstGeom>
            <a:noFill/>
            <a:ln w="25400" cap="flat" cmpd="sng" algn="ctr">
              <a:solidFill>
                <a:srgbClr val="0070C0"/>
              </a:solidFill>
              <a:prstDash val="solid"/>
              <a:miter lim="800000"/>
            </a:ln>
            <a:effectLst/>
          </p:spPr>
          <p:txBody>
            <a:bodyPr rtlCol="0" anchor="ctr"/>
            <a:lstStyle/>
            <a:p>
              <a:pPr algn="ctr" defTabSz="914126">
                <a:defRPr/>
              </a:pPr>
              <a:endParaRPr lang="en-US" sz="2399" kern="0">
                <a:solidFill>
                  <a:srgbClr val="0070C0"/>
                </a:solidFill>
                <a:latin typeface="Calibri" panose="020F0502020204030204"/>
              </a:endParaRPr>
            </a:p>
          </p:txBody>
        </p:sp>
        <p:cxnSp>
          <p:nvCxnSpPr>
            <p:cNvPr id="29" name="Straight Connector 28"/>
            <p:cNvCxnSpPr/>
            <p:nvPr/>
          </p:nvCxnSpPr>
          <p:spPr>
            <a:xfrm flipH="1">
              <a:off x="11160436" y="1658002"/>
              <a:ext cx="13977" cy="709081"/>
            </a:xfrm>
            <a:prstGeom prst="line">
              <a:avLst/>
            </a:prstGeom>
            <a:noFill/>
            <a:ln w="25400" cap="flat" cmpd="sng" algn="ctr">
              <a:solidFill>
                <a:srgbClr val="0070C0"/>
              </a:solidFill>
              <a:prstDash val="solid"/>
              <a:miter lim="800000"/>
            </a:ln>
            <a:effectLst/>
          </p:spPr>
        </p:cxnSp>
        <p:sp>
          <p:nvSpPr>
            <p:cNvPr id="30" name="Rounded Rectangle 4"/>
            <p:cNvSpPr/>
            <p:nvPr/>
          </p:nvSpPr>
          <p:spPr>
            <a:xfrm>
              <a:off x="9204159" y="786089"/>
              <a:ext cx="1185265" cy="369603"/>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Enterprise Enrollment</a:t>
              </a:r>
            </a:p>
          </p:txBody>
        </p:sp>
        <p:sp>
          <p:nvSpPr>
            <p:cNvPr id="31" name="Rounded Rectangle 7"/>
            <p:cNvSpPr/>
            <p:nvPr/>
          </p:nvSpPr>
          <p:spPr>
            <a:xfrm>
              <a:off x="6704453" y="2344679"/>
              <a:ext cx="1182973" cy="307740"/>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Account A</a:t>
              </a:r>
            </a:p>
          </p:txBody>
        </p:sp>
        <p:sp>
          <p:nvSpPr>
            <p:cNvPr id="32" name="Rounded Rectangle 10"/>
            <p:cNvSpPr/>
            <p:nvPr/>
          </p:nvSpPr>
          <p:spPr>
            <a:xfrm>
              <a:off x="5878954" y="3278736"/>
              <a:ext cx="1185265" cy="337625"/>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Subscription 1</a:t>
              </a:r>
            </a:p>
          </p:txBody>
        </p:sp>
        <p:sp>
          <p:nvSpPr>
            <p:cNvPr id="33" name="Rounded Rectangle 13"/>
            <p:cNvSpPr/>
            <p:nvPr/>
          </p:nvSpPr>
          <p:spPr>
            <a:xfrm>
              <a:off x="7450611" y="3278736"/>
              <a:ext cx="1185265" cy="337625"/>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Subscription 2</a:t>
              </a:r>
            </a:p>
          </p:txBody>
        </p:sp>
        <p:sp>
          <p:nvSpPr>
            <p:cNvPr id="34" name="Rounded Rectangle 19"/>
            <p:cNvSpPr/>
            <p:nvPr/>
          </p:nvSpPr>
          <p:spPr>
            <a:xfrm>
              <a:off x="9022268" y="3278735"/>
              <a:ext cx="1185265" cy="337558"/>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Subscription 3</a:t>
              </a:r>
            </a:p>
          </p:txBody>
        </p:sp>
        <p:sp>
          <p:nvSpPr>
            <p:cNvPr id="35" name="Rounded Rectangle 7"/>
            <p:cNvSpPr/>
            <p:nvPr/>
          </p:nvSpPr>
          <p:spPr>
            <a:xfrm>
              <a:off x="9022267" y="2345717"/>
              <a:ext cx="1182973" cy="307740"/>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Account B</a:t>
              </a:r>
            </a:p>
          </p:txBody>
        </p:sp>
        <p:sp>
          <p:nvSpPr>
            <p:cNvPr id="36" name="Rounded Rectangle 7"/>
            <p:cNvSpPr/>
            <p:nvPr/>
          </p:nvSpPr>
          <p:spPr>
            <a:xfrm>
              <a:off x="7802768" y="1813621"/>
              <a:ext cx="1182973" cy="307740"/>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Department A </a:t>
              </a:r>
            </a:p>
          </p:txBody>
        </p:sp>
        <p:sp>
          <p:nvSpPr>
            <p:cNvPr id="37" name="Rounded Rectangle 7"/>
            <p:cNvSpPr/>
            <p:nvPr/>
          </p:nvSpPr>
          <p:spPr>
            <a:xfrm>
              <a:off x="10623016" y="2367083"/>
              <a:ext cx="1182973" cy="307740"/>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Account C</a:t>
              </a:r>
            </a:p>
          </p:txBody>
        </p:sp>
        <p:sp>
          <p:nvSpPr>
            <p:cNvPr id="38" name="Rounded Rectangle 19"/>
            <p:cNvSpPr/>
            <p:nvPr/>
          </p:nvSpPr>
          <p:spPr>
            <a:xfrm>
              <a:off x="10623016" y="3278735"/>
              <a:ext cx="1185265" cy="337558"/>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Subscription 4</a:t>
              </a:r>
            </a:p>
          </p:txBody>
        </p:sp>
        <p:sp>
          <p:nvSpPr>
            <p:cNvPr id="39" name="Rounded Rectangle 7"/>
            <p:cNvSpPr/>
            <p:nvPr/>
          </p:nvSpPr>
          <p:spPr>
            <a:xfrm>
              <a:off x="10623016" y="1813621"/>
              <a:ext cx="1182973" cy="307740"/>
            </a:xfrm>
            <a:prstGeom prst="rect">
              <a:avLst/>
            </a:prstGeom>
            <a:gradFill rotWithShape="1">
              <a:gsLst>
                <a:gs pos="0">
                  <a:sysClr val="window" lastClr="FFFFFF"/>
                </a:gs>
                <a:gs pos="100000">
                  <a:sysClr val="window" lastClr="FFFFFF">
                    <a:lumMod val="85000"/>
                  </a:sysClr>
                </a:gs>
              </a:gsLst>
              <a:lin ang="5400000" scaled="0"/>
            </a:gradFill>
            <a:ln>
              <a:solidFill>
                <a:srgbClr val="0070C0"/>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b="1" kern="0" dirty="0">
                  <a:solidFill>
                    <a:srgbClr val="0070C0"/>
                  </a:solidFill>
                  <a:latin typeface="Segoe UI" panose="020B0502040204020203" pitchFamily="34" charset="0"/>
                  <a:cs typeface="Segoe UI" panose="020B0502040204020203" pitchFamily="34" charset="0"/>
                </a:rPr>
                <a:t>Department B</a:t>
              </a:r>
            </a:p>
          </p:txBody>
        </p:sp>
      </p:grpSp>
    </p:spTree>
    <p:extLst>
      <p:ext uri="{BB962C8B-B14F-4D97-AF65-F5344CB8AC3E}">
        <p14:creationId xmlns:p14="http://schemas.microsoft.com/office/powerpoint/2010/main" val="2708993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Account Setup Methodology</a:t>
            </a:r>
          </a:p>
        </p:txBody>
      </p:sp>
      <p:sp>
        <p:nvSpPr>
          <p:cNvPr id="3" name="Content Placeholder 2"/>
          <p:cNvSpPr>
            <a:spLocks noGrp="1"/>
          </p:cNvSpPr>
          <p:nvPr>
            <p:ph idx="1"/>
          </p:nvPr>
        </p:nvSpPr>
        <p:spPr/>
        <p:txBody>
          <a:bodyPr/>
          <a:lstStyle/>
          <a:p>
            <a:r>
              <a:rPr lang="en-US" dirty="0"/>
              <a:t>Different options for creating accounts </a:t>
            </a:r>
            <a:br>
              <a:rPr lang="en-US" dirty="0"/>
            </a:br>
            <a:r>
              <a:rPr lang="en-US" dirty="0"/>
              <a:t>including:</a:t>
            </a:r>
          </a:p>
          <a:p>
            <a:pPr lvl="1"/>
            <a:r>
              <a:rPr lang="en-US" dirty="0"/>
              <a:t>Functional Teams (Sales, Legal, Marketing)</a:t>
            </a:r>
          </a:p>
          <a:p>
            <a:pPr lvl="1"/>
            <a:r>
              <a:rPr lang="en-US" dirty="0"/>
              <a:t>Business Divisions (Windows, Bing)</a:t>
            </a:r>
          </a:p>
          <a:p>
            <a:pPr lvl="1"/>
            <a:r>
              <a:rPr lang="en-US" dirty="0"/>
              <a:t>Geographic (North America, Europe)</a:t>
            </a:r>
          </a:p>
          <a:p>
            <a:pPr lvl="1"/>
            <a:r>
              <a:rPr lang="en-US" dirty="0"/>
              <a:t>Applications</a:t>
            </a:r>
          </a:p>
        </p:txBody>
      </p:sp>
      <p:grpSp>
        <p:nvGrpSpPr>
          <p:cNvPr id="4" name="Group 3"/>
          <p:cNvGrpSpPr/>
          <p:nvPr/>
        </p:nvGrpSpPr>
        <p:grpSpPr>
          <a:xfrm>
            <a:off x="5827783" y="350948"/>
            <a:ext cx="6128983" cy="6506159"/>
            <a:chOff x="7856233" y="499532"/>
            <a:chExt cx="4275097" cy="4538185"/>
          </a:xfrm>
        </p:grpSpPr>
        <p:sp>
          <p:nvSpPr>
            <p:cNvPr id="17" name="Rectangle 16"/>
            <p:cNvSpPr/>
            <p:nvPr/>
          </p:nvSpPr>
          <p:spPr bwMode="auto">
            <a:xfrm>
              <a:off x="8731151" y="1565317"/>
              <a:ext cx="3231740" cy="773556"/>
            </a:xfrm>
            <a:prstGeom prst="rect">
              <a:avLst/>
            </a:prstGeom>
            <a:solidFill>
              <a:srgbClr val="FFFFFF">
                <a:alpha val="50000"/>
              </a:srgbClr>
            </a:solidFill>
            <a:ln>
              <a:solidFill>
                <a:srgbClr val="1288B2"/>
              </a:solidFill>
              <a:prstDash val="sysDot"/>
              <a:headEnd type="none" w="med" len="med"/>
              <a:tailEnd type="none" w="med" len="med"/>
            </a:ln>
            <a:effectLst/>
            <a:scene3d>
              <a:camera prst="orthographicFront"/>
              <a:lightRig rig="threePt" dir="tl"/>
            </a:scene3d>
            <a:sp3d prstMaterial="matte"/>
          </p:spPr>
          <p:txBody>
            <a:bodyPr vert="horz" wrap="square" lIns="91412" tIns="45706" rIns="91412" bIns="45706" numCol="1" rtlCol="0" anchor="ctr" anchorCtr="0" compatLnSpc="1">
              <a:prstTxWarp prst="textNoShape">
                <a:avLst/>
              </a:prstTxWarp>
            </a:bodyPr>
            <a:lstStyle/>
            <a:p>
              <a:pPr algn="ctr" defTabSz="913825">
                <a:defRPr/>
              </a:pPr>
              <a:endParaRPr lang="en-US" sz="3999" kern="0" dirty="0">
                <a:gradFill>
                  <a:gsLst>
                    <a:gs pos="0">
                      <a:srgbClr val="292929"/>
                    </a:gs>
                    <a:gs pos="88000">
                      <a:srgbClr val="292929"/>
                    </a:gs>
                  </a:gsLst>
                  <a:lin ang="5400000" scaled="0"/>
                </a:gradFill>
                <a:latin typeface="Segoe UI"/>
              </a:endParaRPr>
            </a:p>
          </p:txBody>
        </p:sp>
        <p:sp>
          <p:nvSpPr>
            <p:cNvPr id="18" name="Rounded Rectangle 4"/>
            <p:cNvSpPr/>
            <p:nvPr/>
          </p:nvSpPr>
          <p:spPr>
            <a:xfrm>
              <a:off x="10314755" y="499532"/>
              <a:ext cx="943339" cy="360993"/>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kern="0" dirty="0">
                  <a:solidFill>
                    <a:srgbClr val="1288B2">
                      <a:alpha val="99000"/>
                    </a:srgbClr>
                  </a:solidFill>
                  <a:latin typeface="Segoe UI"/>
                </a:rPr>
                <a:t>Enterprise</a:t>
              </a:r>
            </a:p>
          </p:txBody>
        </p:sp>
        <p:sp>
          <p:nvSpPr>
            <p:cNvPr id="19" name="Right Brace 18"/>
            <p:cNvSpPr/>
            <p:nvPr/>
          </p:nvSpPr>
          <p:spPr>
            <a:xfrm rot="16200000">
              <a:off x="10518924" y="551100"/>
              <a:ext cx="515705" cy="1306446"/>
            </a:xfrm>
            <a:prstGeom prst="rightBrace">
              <a:avLst>
                <a:gd name="adj1" fmla="val 0"/>
                <a:gd name="adj2" fmla="val 50000"/>
              </a:avLst>
            </a:prstGeom>
            <a:noFill/>
            <a:ln w="12700" cap="flat" cmpd="sng" algn="ctr">
              <a:solidFill>
                <a:srgbClr val="1288B2"/>
              </a:solidFill>
              <a:prstDash val="solid"/>
            </a:ln>
            <a:effectLst/>
          </p:spPr>
          <p:txBody>
            <a:bodyPr rtlCol="0" anchor="ctr"/>
            <a:lstStyle/>
            <a:p>
              <a:pPr algn="ctr" defTabSz="914126">
                <a:defRPr/>
              </a:pPr>
              <a:endParaRPr lang="en-US" sz="3199" kern="0">
                <a:solidFill>
                  <a:srgbClr val="292929"/>
                </a:solidFill>
                <a:latin typeface="Segoe UI"/>
              </a:endParaRPr>
            </a:p>
          </p:txBody>
        </p:sp>
        <p:sp>
          <p:nvSpPr>
            <p:cNvPr id="20" name="Rounded Rectangle 4"/>
            <p:cNvSpPr/>
            <p:nvPr/>
          </p:nvSpPr>
          <p:spPr>
            <a:xfrm>
              <a:off x="10967298" y="1665594"/>
              <a:ext cx="943339" cy="360993"/>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kern="0" dirty="0">
                  <a:solidFill>
                    <a:srgbClr val="1288B2">
                      <a:alpha val="99000"/>
                    </a:srgbClr>
                  </a:solidFill>
                  <a:latin typeface="Segoe UI"/>
                </a:rPr>
                <a:t>Europe</a:t>
              </a:r>
            </a:p>
          </p:txBody>
        </p:sp>
        <p:sp>
          <p:nvSpPr>
            <p:cNvPr id="21" name="Rounded Rectangle 4"/>
            <p:cNvSpPr/>
            <p:nvPr/>
          </p:nvSpPr>
          <p:spPr>
            <a:xfrm>
              <a:off x="9678038" y="1665594"/>
              <a:ext cx="943339" cy="360993"/>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4126">
                <a:lnSpc>
                  <a:spcPct val="90000"/>
                </a:lnSpc>
                <a:defRPr/>
              </a:pPr>
              <a:r>
                <a:rPr lang="en-US" sz="1400" kern="0" dirty="0">
                  <a:solidFill>
                    <a:srgbClr val="1288B2">
                      <a:alpha val="99000"/>
                    </a:srgbClr>
                  </a:solidFill>
                  <a:latin typeface="Segoe UI"/>
                </a:rPr>
                <a:t>North America</a:t>
              </a:r>
            </a:p>
          </p:txBody>
        </p:sp>
        <p:sp>
          <p:nvSpPr>
            <p:cNvPr id="22" name="TextBox 21"/>
            <p:cNvSpPr txBox="1"/>
            <p:nvPr/>
          </p:nvSpPr>
          <p:spPr>
            <a:xfrm>
              <a:off x="8834746" y="2063831"/>
              <a:ext cx="978108" cy="214625"/>
            </a:xfrm>
            <a:prstGeom prst="rect">
              <a:avLst/>
            </a:prstGeom>
            <a:noFill/>
          </p:spPr>
          <p:txBody>
            <a:bodyPr wrap="none" lIns="0" tIns="0" rIns="0" bIns="0" rtlCol="0">
              <a:spAutoFit/>
            </a:bodyPr>
            <a:lstStyle/>
            <a:p>
              <a:r>
                <a:rPr lang="en-US" sz="1999" kern="0" dirty="0">
                  <a:solidFill>
                    <a:srgbClr val="1288B2">
                      <a:alpha val="99000"/>
                    </a:srgbClr>
                  </a:solidFill>
                  <a:latin typeface="Segoe UI Semibold" pitchFamily="34" charset="0"/>
                </a:rPr>
                <a:t>Department</a:t>
              </a:r>
            </a:p>
          </p:txBody>
        </p:sp>
        <p:sp>
          <p:nvSpPr>
            <p:cNvPr id="23" name="Rectangle 22"/>
            <p:cNvSpPr/>
            <p:nvPr/>
          </p:nvSpPr>
          <p:spPr bwMode="auto">
            <a:xfrm>
              <a:off x="7856233" y="4161021"/>
              <a:ext cx="4275097" cy="876696"/>
            </a:xfrm>
            <a:prstGeom prst="rect">
              <a:avLst/>
            </a:prstGeom>
            <a:solidFill>
              <a:srgbClr val="FFFFFF">
                <a:alpha val="50000"/>
              </a:srgbClr>
            </a:solidFill>
            <a:ln>
              <a:solidFill>
                <a:srgbClr val="1288B2"/>
              </a:solidFill>
              <a:prstDash val="sysDot"/>
              <a:headEnd type="none" w="med" len="med"/>
              <a:tailEnd type="none" w="med" len="med"/>
            </a:ln>
            <a:effectLst/>
            <a:scene3d>
              <a:camera prst="orthographicFront"/>
              <a:lightRig rig="threePt" dir="tl"/>
            </a:scene3d>
            <a:sp3d prstMaterial="matte"/>
          </p:spPr>
          <p:txBody>
            <a:bodyPr vert="horz" wrap="square" lIns="91412" tIns="45706" rIns="91412" bIns="45706" numCol="1" rtlCol="0" anchor="ctr" anchorCtr="0" compatLnSpc="1">
              <a:prstTxWarp prst="textNoShape">
                <a:avLst/>
              </a:prstTxWarp>
            </a:bodyPr>
            <a:lstStyle/>
            <a:p>
              <a:pPr algn="ctr" defTabSz="913825">
                <a:defRPr/>
              </a:pPr>
              <a:endParaRPr lang="en-US" sz="3999" kern="0" dirty="0">
                <a:gradFill>
                  <a:gsLst>
                    <a:gs pos="0">
                      <a:srgbClr val="292929"/>
                    </a:gs>
                    <a:gs pos="88000">
                      <a:srgbClr val="292929"/>
                    </a:gs>
                  </a:gsLst>
                  <a:lin ang="5400000" scaled="0"/>
                </a:gradFill>
                <a:latin typeface="Segoe UI"/>
              </a:endParaRPr>
            </a:p>
          </p:txBody>
        </p:sp>
        <p:sp>
          <p:nvSpPr>
            <p:cNvPr id="24" name="TextBox 23"/>
            <p:cNvSpPr txBox="1"/>
            <p:nvPr/>
          </p:nvSpPr>
          <p:spPr>
            <a:xfrm>
              <a:off x="7959827" y="4728294"/>
              <a:ext cx="1012761" cy="214625"/>
            </a:xfrm>
            <a:prstGeom prst="rect">
              <a:avLst/>
            </a:prstGeom>
            <a:noFill/>
          </p:spPr>
          <p:txBody>
            <a:bodyPr wrap="none" lIns="0" tIns="0" rIns="0" bIns="0" rtlCol="0">
              <a:spAutoFit/>
            </a:bodyPr>
            <a:lstStyle/>
            <a:p>
              <a:r>
                <a:rPr lang="en-US" sz="1999" kern="0" dirty="0">
                  <a:solidFill>
                    <a:srgbClr val="1288B2">
                      <a:alpha val="99000"/>
                    </a:srgbClr>
                  </a:solidFill>
                  <a:latin typeface="Segoe UI Semibold" pitchFamily="34" charset="0"/>
                </a:rPr>
                <a:t>Subscription</a:t>
              </a:r>
            </a:p>
          </p:txBody>
        </p:sp>
        <p:sp>
          <p:nvSpPr>
            <p:cNvPr id="25" name="Right Brace 24"/>
            <p:cNvSpPr/>
            <p:nvPr/>
          </p:nvSpPr>
          <p:spPr>
            <a:xfrm rot="16200000">
              <a:off x="9504710" y="1943496"/>
              <a:ext cx="739176" cy="1186123"/>
            </a:xfrm>
            <a:prstGeom prst="rightBrace">
              <a:avLst>
                <a:gd name="adj1" fmla="val 0"/>
                <a:gd name="adj2" fmla="val 50000"/>
              </a:avLst>
            </a:prstGeom>
            <a:noFill/>
            <a:ln w="12700" cap="flat" cmpd="sng" algn="ctr">
              <a:solidFill>
                <a:srgbClr val="1288B2"/>
              </a:solidFill>
              <a:prstDash val="solid"/>
            </a:ln>
            <a:effectLst/>
          </p:spPr>
          <p:txBody>
            <a:bodyPr rtlCol="0" anchor="ctr"/>
            <a:lstStyle/>
            <a:p>
              <a:pPr algn="ctr" defTabSz="914126">
                <a:defRPr/>
              </a:pPr>
              <a:endParaRPr lang="en-US" sz="3199" kern="0">
                <a:solidFill>
                  <a:srgbClr val="292929"/>
                </a:solidFill>
                <a:latin typeface="Segoe UI"/>
              </a:endParaRPr>
            </a:p>
          </p:txBody>
        </p:sp>
        <p:sp>
          <p:nvSpPr>
            <p:cNvPr id="26" name="Rounded Rectangle 4"/>
            <p:cNvSpPr/>
            <p:nvPr/>
          </p:nvSpPr>
          <p:spPr>
            <a:xfrm>
              <a:off x="7926424" y="4261296"/>
              <a:ext cx="978407" cy="363858"/>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4126">
                <a:defRPr/>
              </a:pPr>
              <a:r>
                <a:rPr lang="en-US" sz="1400" kern="0" dirty="0">
                  <a:solidFill>
                    <a:srgbClr val="1288B2">
                      <a:alpha val="99000"/>
                    </a:srgbClr>
                  </a:solidFill>
                  <a:latin typeface="Segoe UI"/>
                </a:rPr>
                <a:t>Subscription 1</a:t>
              </a:r>
            </a:p>
          </p:txBody>
        </p:sp>
        <p:sp>
          <p:nvSpPr>
            <p:cNvPr id="27" name="Rounded Rectangle 4"/>
            <p:cNvSpPr/>
            <p:nvPr/>
          </p:nvSpPr>
          <p:spPr>
            <a:xfrm>
              <a:off x="8975021" y="4261296"/>
              <a:ext cx="978407" cy="363858"/>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4126">
                <a:defRPr/>
              </a:pPr>
              <a:r>
                <a:rPr lang="en-US" sz="1400" kern="0" dirty="0">
                  <a:solidFill>
                    <a:srgbClr val="1288B2">
                      <a:alpha val="99000"/>
                    </a:srgbClr>
                  </a:solidFill>
                  <a:latin typeface="Segoe UI"/>
                </a:rPr>
                <a:t>Subscription 2</a:t>
              </a:r>
            </a:p>
          </p:txBody>
        </p:sp>
        <p:sp>
          <p:nvSpPr>
            <p:cNvPr id="28" name="Rounded Rectangle 4"/>
            <p:cNvSpPr/>
            <p:nvPr/>
          </p:nvSpPr>
          <p:spPr>
            <a:xfrm>
              <a:off x="10057997" y="4261296"/>
              <a:ext cx="978407" cy="363858"/>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4126">
                <a:defRPr/>
              </a:pPr>
              <a:r>
                <a:rPr lang="en-US" sz="1400" kern="0" dirty="0">
                  <a:solidFill>
                    <a:srgbClr val="1288B2">
                      <a:alpha val="99000"/>
                    </a:srgbClr>
                  </a:solidFill>
                  <a:latin typeface="Segoe UI"/>
                </a:rPr>
                <a:t>Subscription 3</a:t>
              </a:r>
            </a:p>
          </p:txBody>
        </p:sp>
        <p:cxnSp>
          <p:nvCxnSpPr>
            <p:cNvPr id="29" name="Straight Connector 28"/>
            <p:cNvCxnSpPr/>
            <p:nvPr/>
          </p:nvCxnSpPr>
          <p:spPr>
            <a:xfrm>
              <a:off x="11447189" y="2166969"/>
              <a:ext cx="0" cy="773555"/>
            </a:xfrm>
            <a:prstGeom prst="line">
              <a:avLst/>
            </a:prstGeom>
            <a:noFill/>
            <a:ln w="12700" cap="flat" cmpd="sng" algn="ctr">
              <a:solidFill>
                <a:srgbClr val="1288B2"/>
              </a:solidFill>
              <a:prstDash val="solid"/>
            </a:ln>
            <a:effectLst/>
          </p:spPr>
        </p:cxnSp>
        <p:sp>
          <p:nvSpPr>
            <p:cNvPr id="31" name="Rectangle 30"/>
            <p:cNvSpPr/>
            <p:nvPr/>
          </p:nvSpPr>
          <p:spPr bwMode="auto">
            <a:xfrm>
              <a:off x="7906880" y="2987830"/>
              <a:ext cx="4224450" cy="773556"/>
            </a:xfrm>
            <a:prstGeom prst="rect">
              <a:avLst/>
            </a:prstGeom>
            <a:solidFill>
              <a:srgbClr val="FFFFFF">
                <a:alpha val="50000"/>
              </a:srgbClr>
            </a:solidFill>
            <a:ln>
              <a:solidFill>
                <a:srgbClr val="1288B2"/>
              </a:solidFill>
              <a:prstDash val="sysDot"/>
              <a:headEnd type="none" w="med" len="med"/>
              <a:tailEnd type="none" w="med" len="med"/>
            </a:ln>
            <a:effectLst/>
            <a:scene3d>
              <a:camera prst="orthographicFront"/>
              <a:lightRig rig="threePt" dir="tl"/>
            </a:scene3d>
            <a:sp3d prstMaterial="matte"/>
          </p:spPr>
          <p:txBody>
            <a:bodyPr vert="horz" wrap="square" lIns="91412" tIns="45706" rIns="91412" bIns="45706" numCol="1" rtlCol="0" anchor="ctr" anchorCtr="0" compatLnSpc="1">
              <a:prstTxWarp prst="textNoShape">
                <a:avLst/>
              </a:prstTxWarp>
            </a:bodyPr>
            <a:lstStyle/>
            <a:p>
              <a:pPr algn="ctr" defTabSz="913825">
                <a:defRPr/>
              </a:pPr>
              <a:endParaRPr lang="en-US" sz="3999" kern="0" dirty="0">
                <a:gradFill>
                  <a:gsLst>
                    <a:gs pos="0">
                      <a:srgbClr val="292929"/>
                    </a:gs>
                    <a:gs pos="88000">
                      <a:srgbClr val="292929"/>
                    </a:gs>
                  </a:gsLst>
                  <a:lin ang="5400000" scaled="0"/>
                </a:gradFill>
                <a:latin typeface="Segoe UI"/>
              </a:endParaRPr>
            </a:p>
          </p:txBody>
        </p:sp>
        <p:sp>
          <p:nvSpPr>
            <p:cNvPr id="32" name="Rounded Rectangle 4"/>
            <p:cNvSpPr/>
            <p:nvPr/>
          </p:nvSpPr>
          <p:spPr>
            <a:xfrm>
              <a:off x="9879751" y="3073782"/>
              <a:ext cx="943339" cy="360993"/>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kern="0" dirty="0">
                  <a:solidFill>
                    <a:srgbClr val="1288B2">
                      <a:alpha val="99000"/>
                    </a:srgbClr>
                  </a:solidFill>
                  <a:latin typeface="Segoe UI"/>
                </a:rPr>
                <a:t>Business 2</a:t>
              </a:r>
            </a:p>
          </p:txBody>
        </p:sp>
        <p:sp>
          <p:nvSpPr>
            <p:cNvPr id="33" name="Rounded Rectangle 4"/>
            <p:cNvSpPr/>
            <p:nvPr/>
          </p:nvSpPr>
          <p:spPr>
            <a:xfrm>
              <a:off x="8590491" y="3073782"/>
              <a:ext cx="943339" cy="360993"/>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4126">
                <a:lnSpc>
                  <a:spcPct val="90000"/>
                </a:lnSpc>
                <a:defRPr/>
              </a:pPr>
              <a:r>
                <a:rPr lang="en-US" sz="1400" kern="0" dirty="0">
                  <a:solidFill>
                    <a:srgbClr val="1288B2">
                      <a:alpha val="99000"/>
                    </a:srgbClr>
                  </a:solidFill>
                  <a:latin typeface="Segoe UI"/>
                </a:rPr>
                <a:t>Business 1</a:t>
              </a:r>
            </a:p>
          </p:txBody>
        </p:sp>
        <p:sp>
          <p:nvSpPr>
            <p:cNvPr id="34" name="TextBox 33"/>
            <p:cNvSpPr txBox="1"/>
            <p:nvPr/>
          </p:nvSpPr>
          <p:spPr>
            <a:xfrm>
              <a:off x="8010475" y="3486344"/>
              <a:ext cx="667349" cy="214625"/>
            </a:xfrm>
            <a:prstGeom prst="rect">
              <a:avLst/>
            </a:prstGeom>
            <a:noFill/>
          </p:spPr>
          <p:txBody>
            <a:bodyPr wrap="none" lIns="0" tIns="0" rIns="0" bIns="0" rtlCol="0">
              <a:spAutoFit/>
            </a:bodyPr>
            <a:lstStyle/>
            <a:p>
              <a:r>
                <a:rPr lang="en-US" sz="1999" kern="0" dirty="0">
                  <a:solidFill>
                    <a:srgbClr val="1288B2">
                      <a:alpha val="99000"/>
                    </a:srgbClr>
                  </a:solidFill>
                  <a:latin typeface="Segoe UI Semibold" pitchFamily="34" charset="0"/>
                </a:rPr>
                <a:t>Account</a:t>
              </a:r>
            </a:p>
          </p:txBody>
        </p:sp>
        <p:sp>
          <p:nvSpPr>
            <p:cNvPr id="35" name="Rounded Rectangle 4"/>
            <p:cNvSpPr/>
            <p:nvPr/>
          </p:nvSpPr>
          <p:spPr>
            <a:xfrm>
              <a:off x="11019553" y="3061460"/>
              <a:ext cx="943339" cy="360993"/>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defTabSz="914126">
                <a:defRPr/>
              </a:pPr>
              <a:r>
                <a:rPr lang="en-US" sz="1400" kern="0" dirty="0">
                  <a:solidFill>
                    <a:srgbClr val="1288B2">
                      <a:alpha val="99000"/>
                    </a:srgbClr>
                  </a:solidFill>
                  <a:latin typeface="Segoe UI"/>
                </a:rPr>
                <a:t>Business 3</a:t>
              </a:r>
            </a:p>
          </p:txBody>
        </p:sp>
        <p:sp>
          <p:nvSpPr>
            <p:cNvPr id="36" name="Rounded Rectangle 4"/>
            <p:cNvSpPr/>
            <p:nvPr/>
          </p:nvSpPr>
          <p:spPr>
            <a:xfrm>
              <a:off x="11099666" y="4255634"/>
              <a:ext cx="978407" cy="363858"/>
            </a:xfrm>
            <a:prstGeom prst="rect">
              <a:avLst/>
            </a:prstGeom>
            <a:gradFill rotWithShape="1">
              <a:gsLst>
                <a:gs pos="0">
                  <a:srgbClr val="FFFFFF"/>
                </a:gs>
                <a:gs pos="100000">
                  <a:srgbClr val="FFFFFF">
                    <a:lumMod val="85000"/>
                  </a:srgbClr>
                </a:gs>
              </a:gsLst>
              <a:lin ang="5400000" scaled="0"/>
            </a:gradFill>
            <a:ln>
              <a:solidFill>
                <a:srgbClr val="FFFFFF">
                  <a:lumMod val="75000"/>
                </a:srgbClr>
              </a:solidFill>
              <a:headEnd type="none" w="med" len="med"/>
              <a:tailEnd type="none" w="med" len="med"/>
            </a:ln>
            <a:effectLst/>
            <a:scene3d>
              <a:camera prst="orthographicFront"/>
              <a:lightRig rig="flat" dir="t"/>
            </a:scene3d>
            <a:sp3d prstMaterial="matte"/>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4126">
                <a:defRPr/>
              </a:pPr>
              <a:r>
                <a:rPr lang="en-US" sz="1400" kern="0" dirty="0">
                  <a:solidFill>
                    <a:srgbClr val="1288B2">
                      <a:alpha val="99000"/>
                    </a:srgbClr>
                  </a:solidFill>
                  <a:latin typeface="Segoe UI"/>
                </a:rPr>
                <a:t>Subscription 4</a:t>
              </a:r>
            </a:p>
          </p:txBody>
        </p:sp>
        <p:sp>
          <p:nvSpPr>
            <p:cNvPr id="37" name="Right Brace 36"/>
            <p:cNvSpPr/>
            <p:nvPr/>
          </p:nvSpPr>
          <p:spPr>
            <a:xfrm rot="16200000">
              <a:off x="8656036" y="3248510"/>
              <a:ext cx="739176" cy="1186123"/>
            </a:xfrm>
            <a:prstGeom prst="rightBrace">
              <a:avLst>
                <a:gd name="adj1" fmla="val 0"/>
                <a:gd name="adj2" fmla="val 50000"/>
              </a:avLst>
            </a:prstGeom>
            <a:noFill/>
            <a:ln w="12700" cap="flat" cmpd="sng" algn="ctr">
              <a:solidFill>
                <a:srgbClr val="1288B2"/>
              </a:solidFill>
              <a:prstDash val="solid"/>
            </a:ln>
            <a:effectLst/>
          </p:spPr>
          <p:txBody>
            <a:bodyPr rtlCol="0" anchor="ctr"/>
            <a:lstStyle/>
            <a:p>
              <a:pPr algn="ctr" defTabSz="914126">
                <a:defRPr/>
              </a:pPr>
              <a:endParaRPr lang="en-US" sz="3199" kern="0">
                <a:solidFill>
                  <a:srgbClr val="292929"/>
                </a:solidFill>
                <a:latin typeface="Segoe UI"/>
              </a:endParaRPr>
            </a:p>
          </p:txBody>
        </p:sp>
        <p:cxnSp>
          <p:nvCxnSpPr>
            <p:cNvPr id="38" name="Straight Connector 37"/>
            <p:cNvCxnSpPr/>
            <p:nvPr/>
          </p:nvCxnSpPr>
          <p:spPr>
            <a:xfrm>
              <a:off x="10467360" y="3471983"/>
              <a:ext cx="0" cy="773555"/>
            </a:xfrm>
            <a:prstGeom prst="line">
              <a:avLst/>
            </a:prstGeom>
            <a:noFill/>
            <a:ln w="12700" cap="flat" cmpd="sng" algn="ctr">
              <a:solidFill>
                <a:srgbClr val="1288B2"/>
              </a:solidFill>
              <a:prstDash val="solid"/>
            </a:ln>
            <a:effectLst/>
          </p:spPr>
        </p:cxnSp>
        <p:cxnSp>
          <p:nvCxnSpPr>
            <p:cNvPr id="39" name="Straight Connector 38"/>
            <p:cNvCxnSpPr/>
            <p:nvPr/>
          </p:nvCxnSpPr>
          <p:spPr>
            <a:xfrm>
              <a:off x="11588868" y="3471983"/>
              <a:ext cx="0" cy="773555"/>
            </a:xfrm>
            <a:prstGeom prst="line">
              <a:avLst/>
            </a:prstGeom>
            <a:noFill/>
            <a:ln w="12700" cap="flat" cmpd="sng" algn="ctr">
              <a:solidFill>
                <a:srgbClr val="1288B2"/>
              </a:solidFill>
              <a:prstDash val="solid"/>
            </a:ln>
            <a:effectLst/>
          </p:spPr>
        </p:cxnSp>
      </p:grpSp>
    </p:spTree>
    <p:extLst>
      <p:ext uri="{BB962C8B-B14F-4D97-AF65-F5344CB8AC3E}">
        <p14:creationId xmlns:p14="http://schemas.microsoft.com/office/powerpoint/2010/main" val="2949955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Limits and Quotas</a:t>
            </a:r>
          </a:p>
        </p:txBody>
      </p:sp>
      <p:sp>
        <p:nvSpPr>
          <p:cNvPr id="3" name="Content Placeholder 2"/>
          <p:cNvSpPr>
            <a:spLocks noGrp="1"/>
          </p:cNvSpPr>
          <p:nvPr>
            <p:ph idx="1"/>
          </p:nvPr>
        </p:nvSpPr>
        <p:spPr/>
        <p:txBody>
          <a:bodyPr>
            <a:normAutofit/>
          </a:bodyPr>
          <a:lstStyle/>
          <a:p>
            <a:r>
              <a:rPr lang="en-US" dirty="0"/>
              <a:t>There are soft limits and hard limits</a:t>
            </a:r>
          </a:p>
          <a:p>
            <a:r>
              <a:rPr lang="en-US" dirty="0"/>
              <a:t>Initially subscriptions have fairly low limits to help protect you from over use</a:t>
            </a:r>
          </a:p>
          <a:p>
            <a:r>
              <a:rPr lang="en-US" dirty="0">
                <a:hlinkClick r:id="rId3"/>
              </a:rPr>
              <a:t>http://azure.microsoft.com/en-us/documentation/articles/azure-subscription-service-limits/</a:t>
            </a:r>
            <a:endParaRPr lang="en-US" dirty="0"/>
          </a:p>
          <a:p>
            <a:r>
              <a:rPr lang="en-US" dirty="0"/>
              <a:t>You can increase these by contacting Azure support</a:t>
            </a:r>
          </a:p>
          <a:p>
            <a:pPr lvl="1"/>
            <a:r>
              <a:rPr lang="en-US" dirty="0">
                <a:hlinkClick r:id="rId4"/>
              </a:rPr>
              <a:t>http://azure.microsoft.com/blog/2014/06/04/azure-limits-quotas-increase-requests/</a:t>
            </a:r>
            <a:endParaRPr lang="en-US" dirty="0"/>
          </a:p>
          <a:p>
            <a:r>
              <a:rPr lang="en-US" dirty="0"/>
              <a:t>On your account you can enable or remove spending limits</a:t>
            </a:r>
          </a:p>
        </p:txBody>
      </p:sp>
      <p:pic>
        <p:nvPicPr>
          <p:cNvPr id="7" name="Picture 6"/>
          <p:cNvPicPr>
            <a:picLocks noChangeAspect="1"/>
          </p:cNvPicPr>
          <p:nvPr/>
        </p:nvPicPr>
        <p:blipFill rotWithShape="1">
          <a:blip r:embed="rId5"/>
          <a:srcRect t="73340"/>
          <a:stretch/>
        </p:blipFill>
        <p:spPr>
          <a:xfrm>
            <a:off x="8837362" y="5294502"/>
            <a:ext cx="2821210" cy="865229"/>
          </a:xfrm>
          <a:prstGeom prst="rect">
            <a:avLst/>
          </a:prstGeom>
        </p:spPr>
      </p:pic>
    </p:spTree>
    <p:extLst>
      <p:ext uri="{BB962C8B-B14F-4D97-AF65-F5344CB8AC3E}">
        <p14:creationId xmlns:p14="http://schemas.microsoft.com/office/powerpoint/2010/main" val="829648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IaaS</a:t>
            </a:r>
            <a:r>
              <a:rPr lang="en-US" dirty="0"/>
              <a:t> in 4 words</a:t>
            </a:r>
          </a:p>
        </p:txBody>
      </p:sp>
      <p:sp>
        <p:nvSpPr>
          <p:cNvPr id="3" name="Content Placeholder 2"/>
          <p:cNvSpPr>
            <a:spLocks noGrp="1"/>
          </p:cNvSpPr>
          <p:nvPr>
            <p:ph idx="1"/>
          </p:nvPr>
        </p:nvSpPr>
        <p:spPr/>
        <p:txBody>
          <a:bodyPr/>
          <a:lstStyle/>
          <a:p>
            <a:r>
              <a:rPr lang="en-US" dirty="0"/>
              <a:t>VM in the cloud</a:t>
            </a:r>
          </a:p>
        </p:txBody>
      </p:sp>
      <p:grpSp>
        <p:nvGrpSpPr>
          <p:cNvPr id="4" name="Group 3"/>
          <p:cNvGrpSpPr/>
          <p:nvPr/>
        </p:nvGrpSpPr>
        <p:grpSpPr>
          <a:xfrm>
            <a:off x="2025582" y="2687064"/>
            <a:ext cx="5795104" cy="3526976"/>
            <a:chOff x="2026110" y="2686870"/>
            <a:chExt cx="5796614" cy="3527895"/>
          </a:xfrm>
        </p:grpSpPr>
        <p:grpSp>
          <p:nvGrpSpPr>
            <p:cNvPr id="11" name="Group 10"/>
            <p:cNvGrpSpPr/>
            <p:nvPr/>
          </p:nvGrpSpPr>
          <p:grpSpPr>
            <a:xfrm>
              <a:off x="2026110" y="2686870"/>
              <a:ext cx="5796614" cy="3527895"/>
              <a:chOff x="2979683" y="2537086"/>
              <a:chExt cx="4664632" cy="2838956"/>
            </a:xfrm>
            <a:solidFill>
              <a:schemeClr val="bg1"/>
            </a:solidFill>
          </p:grpSpPr>
          <p:sp>
            <p:nvSpPr>
              <p:cNvPr id="13" name="Oval 12"/>
              <p:cNvSpPr/>
              <p:nvPr/>
            </p:nvSpPr>
            <p:spPr>
              <a:xfrm>
                <a:off x="4133522" y="2537086"/>
                <a:ext cx="2219981" cy="2117206"/>
              </a:xfrm>
              <a:prstGeom prst="ellipse">
                <a:avLst/>
              </a:prstGeom>
              <a:grp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2" name="Oval 11"/>
              <p:cNvSpPr/>
              <p:nvPr/>
            </p:nvSpPr>
            <p:spPr>
              <a:xfrm>
                <a:off x="2979683" y="3752193"/>
                <a:ext cx="1702675" cy="1623849"/>
              </a:xfrm>
              <a:prstGeom prst="ellipse">
                <a:avLst/>
              </a:prstGeom>
              <a:grp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4" name="Oval 13"/>
              <p:cNvSpPr/>
              <p:nvPr/>
            </p:nvSpPr>
            <p:spPr>
              <a:xfrm>
                <a:off x="5836197" y="3651632"/>
                <a:ext cx="1808118" cy="1724410"/>
              </a:xfrm>
              <a:prstGeom prst="ellipse">
                <a:avLst/>
              </a:prstGeom>
              <a:grp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5" name="Rectangle 14"/>
              <p:cNvSpPr/>
              <p:nvPr/>
            </p:nvSpPr>
            <p:spPr>
              <a:xfrm>
                <a:off x="3830320" y="4419600"/>
                <a:ext cx="2915920" cy="956442"/>
              </a:xfrm>
              <a:prstGeom prst="rect">
                <a:avLst/>
              </a:prstGeom>
              <a:grp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sp>
          <p:nvSpPr>
            <p:cNvPr id="5" name="Oval 4"/>
            <p:cNvSpPr/>
            <p:nvPr/>
          </p:nvSpPr>
          <p:spPr>
            <a:xfrm>
              <a:off x="2026110" y="4196851"/>
              <a:ext cx="2115869" cy="20179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6" name="Oval 5"/>
            <p:cNvSpPr/>
            <p:nvPr/>
          </p:nvSpPr>
          <p:spPr>
            <a:xfrm>
              <a:off x="3459955" y="2686870"/>
              <a:ext cx="2758711" cy="26309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7" name="Oval 6"/>
            <p:cNvSpPr/>
            <p:nvPr/>
          </p:nvSpPr>
          <p:spPr>
            <a:xfrm>
              <a:off x="5575824" y="4071887"/>
              <a:ext cx="2246900" cy="214287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9" name="Rectangle 8"/>
            <p:cNvSpPr/>
            <p:nvPr/>
          </p:nvSpPr>
          <p:spPr>
            <a:xfrm>
              <a:off x="3083174" y="5026220"/>
              <a:ext cx="3623536" cy="118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905" y="4099628"/>
            <a:ext cx="1741633" cy="1741633"/>
          </a:xfrm>
          <a:prstGeom prst="rect">
            <a:avLst/>
          </a:prstGeom>
        </p:spPr>
      </p:pic>
      <p:grpSp>
        <p:nvGrpSpPr>
          <p:cNvPr id="36" name="Group 35"/>
          <p:cNvGrpSpPr/>
          <p:nvPr/>
        </p:nvGrpSpPr>
        <p:grpSpPr>
          <a:xfrm>
            <a:off x="8901067" y="2177048"/>
            <a:ext cx="1637813" cy="4018503"/>
            <a:chOff x="2705100" y="2381250"/>
            <a:chExt cx="1371600" cy="4019550"/>
          </a:xfrm>
        </p:grpSpPr>
        <p:sp>
          <p:nvSpPr>
            <p:cNvPr id="37" name="Rounded Rectangle 36"/>
            <p:cNvSpPr/>
            <p:nvPr/>
          </p:nvSpPr>
          <p:spPr>
            <a:xfrm>
              <a:off x="2705100" y="5564983"/>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Storage</a:t>
              </a:r>
            </a:p>
          </p:txBody>
        </p:sp>
        <p:sp>
          <p:nvSpPr>
            <p:cNvPr id="38" name="Rounded Rectangle 37"/>
            <p:cNvSpPr/>
            <p:nvPr/>
          </p:nvSpPr>
          <p:spPr>
            <a:xfrm>
              <a:off x="2705100" y="5110164"/>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Servers</a:t>
              </a:r>
            </a:p>
          </p:txBody>
        </p:sp>
        <p:sp>
          <p:nvSpPr>
            <p:cNvPr id="39" name="Rounded Rectangle 38"/>
            <p:cNvSpPr/>
            <p:nvPr/>
          </p:nvSpPr>
          <p:spPr>
            <a:xfrm>
              <a:off x="2705100" y="6019800"/>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Networking</a:t>
              </a:r>
            </a:p>
          </p:txBody>
        </p:sp>
        <p:sp>
          <p:nvSpPr>
            <p:cNvPr id="40" name="Rounded Rectangle 39"/>
            <p:cNvSpPr/>
            <p:nvPr/>
          </p:nvSpPr>
          <p:spPr>
            <a:xfrm>
              <a:off x="270510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88"/>
              <a:r>
                <a:rPr lang="en-US" sz="1500" dirty="0">
                  <a:latin typeface="Segoe UI" pitchFamily="34" charset="0"/>
                  <a:ea typeface="Segoe UI" pitchFamily="34" charset="0"/>
                  <a:cs typeface="Segoe UI" pitchFamily="34" charset="0"/>
                </a:rPr>
                <a:t>O/S</a:t>
              </a:r>
            </a:p>
          </p:txBody>
        </p:sp>
        <p:sp>
          <p:nvSpPr>
            <p:cNvPr id="41" name="Rounded Rectangle 40"/>
            <p:cNvSpPr/>
            <p:nvPr/>
          </p:nvSpPr>
          <p:spPr>
            <a:xfrm>
              <a:off x="270510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Middleware</a:t>
              </a:r>
            </a:p>
          </p:txBody>
        </p:sp>
        <p:sp>
          <p:nvSpPr>
            <p:cNvPr id="42" name="Rounded Rectangle 41"/>
            <p:cNvSpPr/>
            <p:nvPr/>
          </p:nvSpPr>
          <p:spPr>
            <a:xfrm>
              <a:off x="2705100" y="4655345"/>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dirty="0">
                  <a:solidFill>
                    <a:schemeClr val="bg1"/>
                  </a:solidFill>
                  <a:latin typeface="Segoe UI" pitchFamily="34" charset="0"/>
                  <a:ea typeface="Segoe UI" pitchFamily="34" charset="0"/>
                  <a:cs typeface="Segoe UI" pitchFamily="34" charset="0"/>
                </a:rPr>
                <a:t>Virtualization</a:t>
              </a:r>
            </a:p>
          </p:txBody>
        </p:sp>
        <p:sp>
          <p:nvSpPr>
            <p:cNvPr id="43" name="Rounded Rectangle 42"/>
            <p:cNvSpPr/>
            <p:nvPr/>
          </p:nvSpPr>
          <p:spPr>
            <a:xfrm>
              <a:off x="270510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Data</a:t>
              </a:r>
            </a:p>
          </p:txBody>
        </p:sp>
        <p:sp>
          <p:nvSpPr>
            <p:cNvPr id="44" name="Rounded Rectangle 43"/>
            <p:cNvSpPr/>
            <p:nvPr/>
          </p:nvSpPr>
          <p:spPr>
            <a:xfrm>
              <a:off x="270510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00" dirty="0">
                  <a:latin typeface="Segoe UI" pitchFamily="34" charset="0"/>
                  <a:ea typeface="Segoe UI" pitchFamily="34" charset="0"/>
                  <a:cs typeface="Segoe UI" pitchFamily="34" charset="0"/>
                </a:rPr>
                <a:t>Applications</a:t>
              </a:r>
            </a:p>
          </p:txBody>
        </p:sp>
        <p:sp>
          <p:nvSpPr>
            <p:cNvPr id="45" name="Rounded Rectangle 44"/>
            <p:cNvSpPr/>
            <p:nvPr/>
          </p:nvSpPr>
          <p:spPr>
            <a:xfrm>
              <a:off x="270510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Runtime</a:t>
              </a:r>
            </a:p>
          </p:txBody>
        </p:sp>
      </p:grpSp>
      <p:sp>
        <p:nvSpPr>
          <p:cNvPr id="46" name="Left Brace 45"/>
          <p:cNvSpPr/>
          <p:nvPr/>
        </p:nvSpPr>
        <p:spPr>
          <a:xfrm flipH="1">
            <a:off x="10548109" y="4409452"/>
            <a:ext cx="228540" cy="1763541"/>
          </a:xfrm>
          <a:prstGeom prst="leftBrace">
            <a:avLst>
              <a:gd name="adj1" fmla="val 0"/>
              <a:gd name="adj2" fmla="val 50000"/>
            </a:avLst>
          </a:prstGeom>
          <a:ln>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dirty="0">
              <a:latin typeface="Segoe UI" pitchFamily="34" charset="0"/>
              <a:ea typeface="Segoe UI" pitchFamily="34" charset="0"/>
              <a:cs typeface="Segoe UI" pitchFamily="34" charset="0"/>
            </a:endParaRPr>
          </a:p>
        </p:txBody>
      </p:sp>
      <p:sp>
        <p:nvSpPr>
          <p:cNvPr id="47" name="TextBox 56"/>
          <p:cNvSpPr txBox="1"/>
          <p:nvPr/>
        </p:nvSpPr>
        <p:spPr>
          <a:xfrm flipH="1">
            <a:off x="10656447" y="4538588"/>
            <a:ext cx="415498" cy="153093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solidFill>
                  <a:srgbClr val="0070C0"/>
                </a:solidFill>
                <a:latin typeface="Segoe UI" pitchFamily="34" charset="0"/>
                <a:ea typeface="Segoe UI" pitchFamily="34" charset="0"/>
                <a:cs typeface="Segoe UI" pitchFamily="34" charset="0"/>
              </a:rPr>
              <a:t>Vendor Manages</a:t>
            </a:r>
          </a:p>
        </p:txBody>
      </p:sp>
      <p:sp>
        <p:nvSpPr>
          <p:cNvPr id="48" name="Left Brace 47"/>
          <p:cNvSpPr/>
          <p:nvPr/>
        </p:nvSpPr>
        <p:spPr>
          <a:xfrm>
            <a:off x="8762595" y="2177048"/>
            <a:ext cx="133315" cy="2199703"/>
          </a:xfrm>
          <a:prstGeom prst="leftBrace">
            <a:avLst>
              <a:gd name="adj1" fmla="val 0"/>
              <a:gd name="adj2" fmla="val 50000"/>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dirty="0">
              <a:solidFill>
                <a:srgbClr val="0070C0"/>
              </a:solidFill>
              <a:latin typeface="Segoe UI" pitchFamily="34" charset="0"/>
              <a:ea typeface="Segoe UI" pitchFamily="34" charset="0"/>
              <a:cs typeface="Segoe UI" pitchFamily="34" charset="0"/>
            </a:endParaRPr>
          </a:p>
        </p:txBody>
      </p:sp>
      <p:sp>
        <p:nvSpPr>
          <p:cNvPr id="49" name="TextBox 58"/>
          <p:cNvSpPr txBox="1"/>
          <p:nvPr/>
        </p:nvSpPr>
        <p:spPr>
          <a:xfrm>
            <a:off x="8425273" y="2736394"/>
            <a:ext cx="415498" cy="113979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solidFill>
                  <a:schemeClr val="bg2">
                    <a:lumMod val="60000"/>
                    <a:lumOff val="40000"/>
                  </a:schemeClr>
                </a:solidFill>
                <a:latin typeface="Segoe UI" pitchFamily="34" charset="0"/>
                <a:ea typeface="Segoe UI" pitchFamily="34" charset="0"/>
                <a:cs typeface="Segoe UI" pitchFamily="34" charset="0"/>
              </a:rPr>
              <a:t>You</a:t>
            </a:r>
            <a:r>
              <a:rPr lang="en-US" sz="1500" dirty="0">
                <a:solidFill>
                  <a:srgbClr val="0070C0"/>
                </a:solidFill>
                <a:latin typeface="Segoe UI" pitchFamily="34" charset="0"/>
                <a:ea typeface="Segoe UI" pitchFamily="34" charset="0"/>
                <a:cs typeface="Segoe UI" pitchFamily="34" charset="0"/>
              </a:rPr>
              <a:t> </a:t>
            </a:r>
            <a:r>
              <a:rPr lang="en-US" sz="1500" dirty="0">
                <a:solidFill>
                  <a:schemeClr val="bg2">
                    <a:lumMod val="60000"/>
                    <a:lumOff val="40000"/>
                  </a:schemeClr>
                </a:solidFill>
                <a:latin typeface="Segoe UI" pitchFamily="34" charset="0"/>
                <a:ea typeface="Segoe UI" pitchFamily="34" charset="0"/>
                <a:cs typeface="Segoe UI" pitchFamily="34" charset="0"/>
              </a:rPr>
              <a:t>manage</a:t>
            </a:r>
          </a:p>
        </p:txBody>
      </p:sp>
      <p:sp>
        <p:nvSpPr>
          <p:cNvPr id="50" name="TextBox 49"/>
          <p:cNvSpPr txBox="1"/>
          <p:nvPr/>
        </p:nvSpPr>
        <p:spPr>
          <a:xfrm>
            <a:off x="8963522" y="1657997"/>
            <a:ext cx="1512905" cy="500007"/>
          </a:xfrm>
          <a:prstGeom prst="rect">
            <a:avLst/>
          </a:prstGeom>
          <a:noFill/>
        </p:spPr>
        <p:txBody>
          <a:bodyPr wrap="none" rtlCol="0">
            <a:spAutoFit/>
          </a:bodyPr>
          <a:lstStyle/>
          <a:p>
            <a:pPr algn="ctr"/>
            <a:r>
              <a:rPr lang="en-US" sz="1600" b="1" dirty="0">
                <a:solidFill>
                  <a:srgbClr val="0070C0"/>
                </a:solidFill>
                <a:latin typeface="Segoe UI" pitchFamily="34" charset="0"/>
                <a:ea typeface="Segoe UI" pitchFamily="34" charset="0"/>
                <a:cs typeface="Segoe UI" pitchFamily="34" charset="0"/>
              </a:rPr>
              <a:t>Infrastructure</a:t>
            </a:r>
          </a:p>
          <a:p>
            <a:pPr algn="ctr"/>
            <a:r>
              <a:rPr lang="en-US" sz="1050" b="1" dirty="0">
                <a:solidFill>
                  <a:srgbClr val="0070C0"/>
                </a:solidFill>
                <a:latin typeface="Segoe UI" pitchFamily="34" charset="0"/>
                <a:ea typeface="Segoe UI" pitchFamily="34" charset="0"/>
                <a:cs typeface="Segoe UI" pitchFamily="34" charset="0"/>
              </a:rPr>
              <a:t>as a Service</a:t>
            </a:r>
          </a:p>
        </p:txBody>
      </p:sp>
    </p:spTree>
    <p:extLst>
      <p:ext uri="{BB962C8B-B14F-4D97-AF65-F5344CB8AC3E}">
        <p14:creationId xmlns:p14="http://schemas.microsoft.com/office/powerpoint/2010/main" val="277563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randombar(horizontal)">
                                      <p:cBhvr>
                                        <p:cTn id="10" dur="500"/>
                                        <p:tgtEl>
                                          <p:spTgt spid="4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randombar(horizontal)">
                                      <p:cBhvr>
                                        <p:cTn id="13" dur="500"/>
                                        <p:tgtEl>
                                          <p:spTgt spid="4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randombar(horizontal)">
                                      <p:cBhvr>
                                        <p:cTn id="16" dur="500"/>
                                        <p:tgtEl>
                                          <p:spTgt spid="4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randombar(horizontal)">
                                      <p:cBhvr>
                                        <p:cTn id="19" dur="500"/>
                                        <p:tgtEl>
                                          <p:spTgt spid="4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randombar(horizontal)">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the costs?</a:t>
            </a:r>
          </a:p>
        </p:txBody>
      </p:sp>
      <p:pic>
        <p:nvPicPr>
          <p:cNvPr id="15" name="Picture 13" descr="D:\Pennie's documents\Images for TechEd06\Shapes_and_Graphics\Buildings and dwellings\small business blue.png"/>
          <p:cNvPicPr>
            <a:picLocks noChangeAspect="1" noChangeArrowheads="1"/>
          </p:cNvPicPr>
          <p:nvPr/>
        </p:nvPicPr>
        <p:blipFill>
          <a:blip r:embed="rId3" cstate="print"/>
          <a:srcRect/>
          <a:stretch>
            <a:fillRect/>
          </a:stretch>
        </p:blipFill>
        <p:spPr bwMode="auto">
          <a:xfrm>
            <a:off x="2555853" y="1119523"/>
            <a:ext cx="902489" cy="818083"/>
          </a:xfrm>
          <a:prstGeom prst="rect">
            <a:avLst/>
          </a:prstGeom>
          <a:noFill/>
        </p:spPr>
      </p:pic>
      <p:sp>
        <p:nvSpPr>
          <p:cNvPr id="16" name="TextBox 15"/>
          <p:cNvSpPr txBox="1"/>
          <p:nvPr/>
        </p:nvSpPr>
        <p:spPr>
          <a:xfrm>
            <a:off x="1333721" y="2090646"/>
            <a:ext cx="2956578" cy="430647"/>
          </a:xfrm>
          <a:prstGeom prst="rect">
            <a:avLst/>
          </a:prstGeom>
          <a:noFill/>
        </p:spPr>
        <p:txBody>
          <a:bodyPr wrap="none" rtlCol="0">
            <a:spAutoFit/>
          </a:bodyPr>
          <a:lstStyle/>
          <a:p>
            <a:r>
              <a:rPr lang="en-US" sz="2199" dirty="0">
                <a:solidFill>
                  <a:srgbClr val="002060"/>
                </a:solidFill>
              </a:rPr>
              <a:t>Application – SQL, etc.</a:t>
            </a:r>
          </a:p>
        </p:txBody>
      </p:sp>
      <p:sp>
        <p:nvSpPr>
          <p:cNvPr id="17" name="TextBox 16"/>
          <p:cNvSpPr txBox="1"/>
          <p:nvPr/>
        </p:nvSpPr>
        <p:spPr>
          <a:xfrm>
            <a:off x="1333722" y="2422351"/>
            <a:ext cx="2751960" cy="430647"/>
          </a:xfrm>
          <a:prstGeom prst="rect">
            <a:avLst/>
          </a:prstGeom>
          <a:noFill/>
        </p:spPr>
        <p:txBody>
          <a:bodyPr wrap="none" rtlCol="0">
            <a:spAutoFit/>
          </a:bodyPr>
          <a:lstStyle/>
          <a:p>
            <a:r>
              <a:rPr lang="en-US" sz="2199" dirty="0">
                <a:solidFill>
                  <a:srgbClr val="002060"/>
                </a:solidFill>
              </a:rPr>
              <a:t>OS – Windows/Linux</a:t>
            </a:r>
          </a:p>
        </p:txBody>
      </p:sp>
      <p:sp>
        <p:nvSpPr>
          <p:cNvPr id="18" name="TextBox 17"/>
          <p:cNvSpPr txBox="1"/>
          <p:nvPr/>
        </p:nvSpPr>
        <p:spPr>
          <a:xfrm>
            <a:off x="1333721" y="2754057"/>
            <a:ext cx="3317288" cy="430647"/>
          </a:xfrm>
          <a:prstGeom prst="rect">
            <a:avLst/>
          </a:prstGeom>
          <a:noFill/>
        </p:spPr>
        <p:txBody>
          <a:bodyPr wrap="none" rtlCol="0">
            <a:spAutoFit/>
          </a:bodyPr>
          <a:lstStyle/>
          <a:p>
            <a:r>
              <a:rPr lang="en-US" sz="2199" dirty="0">
                <a:solidFill>
                  <a:srgbClr val="002060"/>
                </a:solidFill>
              </a:rPr>
              <a:t>Virtualization – [VMware]</a:t>
            </a:r>
          </a:p>
        </p:txBody>
      </p:sp>
      <p:sp>
        <p:nvSpPr>
          <p:cNvPr id="19" name="TextBox 18"/>
          <p:cNvSpPr txBox="1"/>
          <p:nvPr/>
        </p:nvSpPr>
        <p:spPr>
          <a:xfrm>
            <a:off x="1333721" y="3085762"/>
            <a:ext cx="4162620" cy="1107323"/>
          </a:xfrm>
          <a:prstGeom prst="rect">
            <a:avLst/>
          </a:prstGeom>
          <a:noFill/>
        </p:spPr>
        <p:txBody>
          <a:bodyPr wrap="none" rtlCol="0">
            <a:spAutoFit/>
          </a:bodyPr>
          <a:lstStyle/>
          <a:p>
            <a:r>
              <a:rPr lang="en-US" sz="2199" dirty="0">
                <a:solidFill>
                  <a:srgbClr val="002060"/>
                </a:solidFill>
              </a:rPr>
              <a:t>Fabric/Connectivity – Servers, </a:t>
            </a:r>
          </a:p>
          <a:p>
            <a:r>
              <a:rPr lang="en-US" sz="2199" dirty="0">
                <a:solidFill>
                  <a:srgbClr val="002060"/>
                </a:solidFill>
              </a:rPr>
              <a:t>	SAN, Switches, Cables,</a:t>
            </a:r>
            <a:br>
              <a:rPr lang="en-US" sz="2199" dirty="0">
                <a:solidFill>
                  <a:srgbClr val="002060"/>
                </a:solidFill>
              </a:rPr>
            </a:br>
            <a:r>
              <a:rPr lang="en-US" sz="2199" dirty="0">
                <a:solidFill>
                  <a:srgbClr val="002060"/>
                </a:solidFill>
              </a:rPr>
              <a:t>	Maintenance, T1, MPLS</a:t>
            </a:r>
          </a:p>
        </p:txBody>
      </p:sp>
      <p:sp>
        <p:nvSpPr>
          <p:cNvPr id="20" name="TextBox 19"/>
          <p:cNvSpPr txBox="1"/>
          <p:nvPr/>
        </p:nvSpPr>
        <p:spPr>
          <a:xfrm>
            <a:off x="1333722" y="3971323"/>
            <a:ext cx="4567240" cy="768985"/>
          </a:xfrm>
          <a:prstGeom prst="rect">
            <a:avLst/>
          </a:prstGeom>
          <a:noFill/>
        </p:spPr>
        <p:txBody>
          <a:bodyPr wrap="none" rtlCol="0">
            <a:spAutoFit/>
          </a:bodyPr>
          <a:lstStyle/>
          <a:p>
            <a:r>
              <a:rPr lang="en-US" sz="2199" dirty="0">
                <a:solidFill>
                  <a:srgbClr val="002060"/>
                </a:solidFill>
              </a:rPr>
              <a:t>Datacenter – Building Lease, Power,</a:t>
            </a:r>
          </a:p>
          <a:p>
            <a:r>
              <a:rPr lang="en-US" sz="2199" dirty="0">
                <a:solidFill>
                  <a:srgbClr val="002060"/>
                </a:solidFill>
              </a:rPr>
              <a:t>	HVAC, Insurance, DR</a:t>
            </a:r>
          </a:p>
        </p:txBody>
      </p:sp>
      <p:sp>
        <p:nvSpPr>
          <p:cNvPr id="21" name="TextBox 20"/>
          <p:cNvSpPr txBox="1"/>
          <p:nvPr/>
        </p:nvSpPr>
        <p:spPr>
          <a:xfrm>
            <a:off x="1099187" y="4950663"/>
            <a:ext cx="3815821" cy="768985"/>
          </a:xfrm>
          <a:prstGeom prst="rect">
            <a:avLst/>
          </a:prstGeom>
          <a:noFill/>
        </p:spPr>
        <p:txBody>
          <a:bodyPr wrap="none" rtlCol="0">
            <a:spAutoFit/>
          </a:bodyPr>
          <a:lstStyle/>
          <a:p>
            <a:pPr algn="ctr"/>
            <a:r>
              <a:rPr lang="en-US" sz="2199" dirty="0">
                <a:solidFill>
                  <a:srgbClr val="002060"/>
                </a:solidFill>
              </a:rPr>
              <a:t>** Periodic Refresh **</a:t>
            </a:r>
          </a:p>
          <a:p>
            <a:pPr algn="ctr"/>
            <a:r>
              <a:rPr lang="en-US" sz="2199" dirty="0">
                <a:solidFill>
                  <a:srgbClr val="002060"/>
                </a:solidFill>
              </a:rPr>
              <a:t>** Buy in advance then use **</a:t>
            </a:r>
          </a:p>
        </p:txBody>
      </p:sp>
      <p:sp>
        <p:nvSpPr>
          <p:cNvPr id="22" name="TextBox 21"/>
          <p:cNvSpPr txBox="1"/>
          <p:nvPr/>
        </p:nvSpPr>
        <p:spPr>
          <a:xfrm>
            <a:off x="7171520" y="2077063"/>
            <a:ext cx="4445893" cy="768985"/>
          </a:xfrm>
          <a:prstGeom prst="rect">
            <a:avLst/>
          </a:prstGeom>
          <a:noFill/>
        </p:spPr>
        <p:txBody>
          <a:bodyPr wrap="none" rtlCol="0">
            <a:spAutoFit/>
          </a:bodyPr>
          <a:lstStyle/>
          <a:p>
            <a:r>
              <a:rPr lang="en-US" sz="2199" dirty="0">
                <a:solidFill>
                  <a:srgbClr val="002060"/>
                </a:solidFill>
              </a:rPr>
              <a:t>Per Minute Compute </a:t>
            </a:r>
            <a:br>
              <a:rPr lang="en-US" sz="2199" dirty="0">
                <a:solidFill>
                  <a:srgbClr val="002060"/>
                </a:solidFill>
              </a:rPr>
            </a:br>
            <a:r>
              <a:rPr lang="en-US" sz="2199" dirty="0">
                <a:solidFill>
                  <a:srgbClr val="002060"/>
                </a:solidFill>
              </a:rPr>
              <a:t>(includes Windows Server License)</a:t>
            </a:r>
          </a:p>
        </p:txBody>
      </p:sp>
      <p:sp>
        <p:nvSpPr>
          <p:cNvPr id="23" name="TextBox 22"/>
          <p:cNvSpPr txBox="1"/>
          <p:nvPr/>
        </p:nvSpPr>
        <p:spPr>
          <a:xfrm>
            <a:off x="7171521" y="2677239"/>
            <a:ext cx="2042720" cy="430647"/>
          </a:xfrm>
          <a:prstGeom prst="rect">
            <a:avLst/>
          </a:prstGeom>
          <a:noFill/>
        </p:spPr>
        <p:txBody>
          <a:bodyPr wrap="none" rtlCol="0">
            <a:spAutoFit/>
          </a:bodyPr>
          <a:lstStyle/>
          <a:p>
            <a:r>
              <a:rPr lang="en-US" sz="2199" dirty="0">
                <a:solidFill>
                  <a:srgbClr val="002060"/>
                </a:solidFill>
              </a:rPr>
              <a:t>Per GB Storage</a:t>
            </a:r>
          </a:p>
        </p:txBody>
      </p:sp>
      <p:sp>
        <p:nvSpPr>
          <p:cNvPr id="24" name="TextBox 23"/>
          <p:cNvSpPr txBox="1"/>
          <p:nvPr/>
        </p:nvSpPr>
        <p:spPr>
          <a:xfrm>
            <a:off x="7171520" y="2992090"/>
            <a:ext cx="1878808" cy="430647"/>
          </a:xfrm>
          <a:prstGeom prst="rect">
            <a:avLst/>
          </a:prstGeom>
          <a:noFill/>
        </p:spPr>
        <p:txBody>
          <a:bodyPr wrap="none" rtlCol="0">
            <a:spAutoFit/>
          </a:bodyPr>
          <a:lstStyle/>
          <a:p>
            <a:r>
              <a:rPr lang="en-US" sz="2199" dirty="0">
                <a:solidFill>
                  <a:srgbClr val="002060"/>
                </a:solidFill>
              </a:rPr>
              <a:t>Per GB Egress</a:t>
            </a:r>
          </a:p>
        </p:txBody>
      </p:sp>
      <p:sp>
        <p:nvSpPr>
          <p:cNvPr id="25" name="TextBox 24"/>
          <p:cNvSpPr txBox="1"/>
          <p:nvPr/>
        </p:nvSpPr>
        <p:spPr>
          <a:xfrm>
            <a:off x="7171519" y="3285872"/>
            <a:ext cx="3188056" cy="768985"/>
          </a:xfrm>
          <a:prstGeom prst="rect">
            <a:avLst/>
          </a:prstGeom>
          <a:noFill/>
        </p:spPr>
        <p:txBody>
          <a:bodyPr wrap="none" rtlCol="0">
            <a:spAutoFit/>
          </a:bodyPr>
          <a:lstStyle/>
          <a:p>
            <a:r>
              <a:rPr lang="en-US" sz="2199" dirty="0">
                <a:solidFill>
                  <a:srgbClr val="002060"/>
                </a:solidFill>
              </a:rPr>
              <a:t>Per Minute App License </a:t>
            </a:r>
            <a:br>
              <a:rPr lang="en-US" sz="2199" dirty="0">
                <a:solidFill>
                  <a:srgbClr val="002060"/>
                </a:solidFill>
              </a:rPr>
            </a:br>
            <a:r>
              <a:rPr lang="en-US" sz="2199" dirty="0">
                <a:solidFill>
                  <a:srgbClr val="002060"/>
                </a:solidFill>
              </a:rPr>
              <a:t>(SQL, BizTalk, Oracle)</a:t>
            </a:r>
          </a:p>
        </p:txBody>
      </p:sp>
      <p:sp>
        <p:nvSpPr>
          <p:cNvPr id="26" name="TextBox 25"/>
          <p:cNvSpPr txBox="1"/>
          <p:nvPr/>
        </p:nvSpPr>
        <p:spPr>
          <a:xfrm>
            <a:off x="7526201" y="5012307"/>
            <a:ext cx="2618946" cy="430647"/>
          </a:xfrm>
          <a:prstGeom prst="rect">
            <a:avLst/>
          </a:prstGeom>
          <a:noFill/>
        </p:spPr>
        <p:txBody>
          <a:bodyPr wrap="none" rtlCol="0">
            <a:spAutoFit/>
          </a:bodyPr>
          <a:lstStyle/>
          <a:p>
            <a:pPr algn="ctr"/>
            <a:r>
              <a:rPr lang="en-US" sz="2199" dirty="0">
                <a:solidFill>
                  <a:srgbClr val="002060"/>
                </a:solidFill>
              </a:rPr>
              <a:t>** Buy as needed **</a:t>
            </a:r>
          </a:p>
        </p:txBody>
      </p:sp>
      <p:sp>
        <p:nvSpPr>
          <p:cNvPr id="27" name="TextBox 26"/>
          <p:cNvSpPr txBox="1"/>
          <p:nvPr/>
        </p:nvSpPr>
        <p:spPr>
          <a:xfrm>
            <a:off x="5378988" y="1691613"/>
            <a:ext cx="1085271" cy="1599508"/>
          </a:xfrm>
          <a:prstGeom prst="rect">
            <a:avLst/>
          </a:prstGeom>
          <a:noFill/>
        </p:spPr>
        <p:txBody>
          <a:bodyPr wrap="none" rtlCol="0">
            <a:spAutoFit/>
          </a:bodyPr>
          <a:lstStyle/>
          <a:p>
            <a:pPr algn="ctr"/>
            <a:r>
              <a:rPr lang="en-US" sz="3199" dirty="0">
                <a:solidFill>
                  <a:srgbClr val="002060"/>
                </a:solidFill>
              </a:rPr>
              <a:t>≠</a:t>
            </a:r>
          </a:p>
          <a:p>
            <a:pPr algn="ctr"/>
            <a:r>
              <a:rPr lang="en-US" sz="2199" dirty="0">
                <a:solidFill>
                  <a:srgbClr val="002060"/>
                </a:solidFill>
              </a:rPr>
              <a:t>Staff</a:t>
            </a:r>
          </a:p>
          <a:p>
            <a:pPr algn="ctr"/>
            <a:r>
              <a:rPr lang="en-US" sz="2199" dirty="0">
                <a:solidFill>
                  <a:srgbClr val="002060"/>
                </a:solidFill>
              </a:rPr>
              <a:t>Tools</a:t>
            </a:r>
          </a:p>
          <a:p>
            <a:pPr algn="ctr"/>
            <a:r>
              <a:rPr lang="en-US" sz="2199" dirty="0">
                <a:solidFill>
                  <a:srgbClr val="002060"/>
                </a:solidFill>
              </a:rPr>
              <a:t>Backup</a:t>
            </a:r>
          </a:p>
        </p:txBody>
      </p:sp>
      <p:grpSp>
        <p:nvGrpSpPr>
          <p:cNvPr id="28" name="Group 27"/>
          <p:cNvGrpSpPr/>
          <p:nvPr/>
        </p:nvGrpSpPr>
        <p:grpSpPr>
          <a:xfrm>
            <a:off x="8178440" y="1317492"/>
            <a:ext cx="896197" cy="545437"/>
            <a:chOff x="2095795" y="2298974"/>
            <a:chExt cx="5117675" cy="3114684"/>
          </a:xfrm>
        </p:grpSpPr>
        <p:grpSp>
          <p:nvGrpSpPr>
            <p:cNvPr id="29" name="Group 28"/>
            <p:cNvGrpSpPr/>
            <p:nvPr/>
          </p:nvGrpSpPr>
          <p:grpSpPr>
            <a:xfrm>
              <a:off x="2095795" y="2298974"/>
              <a:ext cx="5117675" cy="3114684"/>
              <a:chOff x="2979683" y="2537086"/>
              <a:chExt cx="4664632" cy="2838956"/>
            </a:xfrm>
          </p:grpSpPr>
          <p:sp>
            <p:nvSpPr>
              <p:cNvPr id="35" name="Oval 34"/>
              <p:cNvSpPr/>
              <p:nvPr/>
            </p:nvSpPr>
            <p:spPr>
              <a:xfrm>
                <a:off x="4133522" y="2537086"/>
                <a:ext cx="2219981" cy="2117206"/>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36" name="Oval 35"/>
              <p:cNvSpPr/>
              <p:nvPr/>
            </p:nvSpPr>
            <p:spPr>
              <a:xfrm>
                <a:off x="2979683" y="3752193"/>
                <a:ext cx="1702675" cy="1623849"/>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37" name="Oval 36"/>
              <p:cNvSpPr/>
              <p:nvPr/>
            </p:nvSpPr>
            <p:spPr>
              <a:xfrm>
                <a:off x="5836197" y="3651632"/>
                <a:ext cx="1808118" cy="1724410"/>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38" name="Rectangle 37"/>
              <p:cNvSpPr/>
              <p:nvPr/>
            </p:nvSpPr>
            <p:spPr>
              <a:xfrm>
                <a:off x="3830320" y="4419600"/>
                <a:ext cx="2915920" cy="956442"/>
              </a:xfrm>
              <a:prstGeom prst="rect">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grpSp>
        <p:grpSp>
          <p:nvGrpSpPr>
            <p:cNvPr id="30" name="Group 29"/>
            <p:cNvGrpSpPr/>
            <p:nvPr/>
          </p:nvGrpSpPr>
          <p:grpSpPr>
            <a:xfrm>
              <a:off x="2095795" y="2298974"/>
              <a:ext cx="5117675" cy="3114684"/>
              <a:chOff x="2979683" y="2537086"/>
              <a:chExt cx="4664632" cy="2838956"/>
            </a:xfrm>
          </p:grpSpPr>
          <p:sp>
            <p:nvSpPr>
              <p:cNvPr id="31" name="Oval 30"/>
              <p:cNvSpPr/>
              <p:nvPr/>
            </p:nvSpPr>
            <p:spPr>
              <a:xfrm>
                <a:off x="2979683" y="3752193"/>
                <a:ext cx="1702675" cy="1623849"/>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32" name="Oval 31"/>
              <p:cNvSpPr/>
              <p:nvPr/>
            </p:nvSpPr>
            <p:spPr>
              <a:xfrm>
                <a:off x="4133522" y="2537086"/>
                <a:ext cx="2219981" cy="2117206"/>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33" name="Oval 32"/>
              <p:cNvSpPr/>
              <p:nvPr/>
            </p:nvSpPr>
            <p:spPr>
              <a:xfrm>
                <a:off x="5836197" y="3651632"/>
                <a:ext cx="1808118" cy="1724410"/>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34" name="Rectangle 33"/>
              <p:cNvSpPr/>
              <p:nvPr/>
            </p:nvSpPr>
            <p:spPr>
              <a:xfrm>
                <a:off x="3830320" y="4419600"/>
                <a:ext cx="2915920" cy="956442"/>
              </a:xfrm>
              <a:prstGeom prst="rect">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grpSp>
      </p:grpSp>
      <p:sp>
        <p:nvSpPr>
          <p:cNvPr id="3" name="TextBox 2"/>
          <p:cNvSpPr txBox="1"/>
          <p:nvPr/>
        </p:nvSpPr>
        <p:spPr>
          <a:xfrm>
            <a:off x="3007098" y="5936198"/>
            <a:ext cx="6516818" cy="769113"/>
          </a:xfrm>
          <a:prstGeom prst="rect">
            <a:avLst/>
          </a:prstGeom>
          <a:noFill/>
        </p:spPr>
        <p:txBody>
          <a:bodyPr wrap="none" rtlCol="0">
            <a:spAutoFit/>
          </a:bodyPr>
          <a:lstStyle/>
          <a:p>
            <a:r>
              <a:rPr lang="en-US" sz="4399" dirty="0"/>
              <a:t>Does it need to run 24/7?</a:t>
            </a:r>
          </a:p>
        </p:txBody>
      </p:sp>
    </p:spTree>
    <p:extLst>
      <p:ext uri="{BB962C8B-B14F-4D97-AF65-F5344CB8AC3E}">
        <p14:creationId xmlns:p14="http://schemas.microsoft.com/office/powerpoint/2010/main" val="43004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P spid="25" grpId="0"/>
      <p:bldP spid="26" grpId="0"/>
      <p:bldP spid="27"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costs and licenses</a:t>
            </a:r>
          </a:p>
        </p:txBody>
      </p:sp>
      <p:sp>
        <p:nvSpPr>
          <p:cNvPr id="3" name="Content Placeholder 2"/>
          <p:cNvSpPr>
            <a:spLocks noGrp="1"/>
          </p:cNvSpPr>
          <p:nvPr>
            <p:ph idx="1"/>
          </p:nvPr>
        </p:nvSpPr>
        <p:spPr/>
        <p:txBody>
          <a:bodyPr>
            <a:normAutofit/>
          </a:bodyPr>
          <a:lstStyle/>
          <a:p>
            <a:r>
              <a:rPr lang="en-US" dirty="0"/>
              <a:t>Azure VM Pricing</a:t>
            </a:r>
          </a:p>
          <a:p>
            <a:pPr lvl="1"/>
            <a:r>
              <a:rPr lang="en-US" dirty="0">
                <a:hlinkClick r:id="rId3"/>
              </a:rPr>
              <a:t>https://azure.microsoft.com/en-us/pricing/details/virtual-machines/</a:t>
            </a:r>
            <a:endParaRPr lang="en-US" dirty="0"/>
          </a:p>
          <a:p>
            <a:r>
              <a:rPr lang="en-US" dirty="0"/>
              <a:t>Azure Pricing Calculator</a:t>
            </a:r>
          </a:p>
          <a:p>
            <a:pPr lvl="1"/>
            <a:r>
              <a:rPr lang="en-US" dirty="0">
                <a:hlinkClick r:id="rId4"/>
              </a:rPr>
              <a:t>http://azure.microsoft.com/en-us/pricing/calculator/</a:t>
            </a:r>
            <a:endParaRPr lang="en-US" dirty="0"/>
          </a:p>
          <a:p>
            <a:r>
              <a:rPr lang="en-US" dirty="0"/>
              <a:t>Organizations may get different rates based on agreements and use </a:t>
            </a:r>
            <a:r>
              <a:rPr lang="en-US" dirty="0" err="1"/>
              <a:t>BYoL</a:t>
            </a:r>
            <a:endParaRPr lang="en-US" dirty="0"/>
          </a:p>
          <a:p>
            <a:r>
              <a:rPr lang="en-US" dirty="0"/>
              <a:t>MSDN has lower rates as license not required for Windows instances</a:t>
            </a:r>
          </a:p>
          <a:p>
            <a:r>
              <a:rPr lang="en-US" dirty="0"/>
              <a:t>Azure Cost Estimator</a:t>
            </a:r>
          </a:p>
          <a:p>
            <a:pPr lvl="1"/>
            <a:r>
              <a:rPr lang="en-US" dirty="0">
                <a:hlinkClick r:id="rId5"/>
              </a:rPr>
              <a:t>http://www.microsoft.com/en-us/download/details.aspx?id=43376&amp;WT.mc_id=rss_alldownloads_all</a:t>
            </a:r>
            <a:endParaRPr lang="en-US" dirty="0"/>
          </a:p>
          <a:p>
            <a:r>
              <a:rPr lang="en-US" dirty="0"/>
              <a:t>Microsoft can help with TCO assessments</a:t>
            </a:r>
          </a:p>
        </p:txBody>
      </p:sp>
    </p:spTree>
    <p:extLst>
      <p:ext uri="{BB962C8B-B14F-4D97-AF65-F5344CB8AC3E}">
        <p14:creationId xmlns:p14="http://schemas.microsoft.com/office/powerpoint/2010/main" val="168095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Regions</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436394" y="-100039"/>
            <a:ext cx="13001936" cy="6613083"/>
          </a:xfrm>
          <a:prstGeom prst="rect">
            <a:avLst/>
          </a:prstGeom>
        </p:spPr>
      </p:pic>
      <p:pic>
        <p:nvPicPr>
          <p:cNvPr id="5"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9827" y="754092"/>
            <a:ext cx="12424999" cy="6274443"/>
          </a:xfrm>
          <a:prstGeom prst="rect">
            <a:avLst/>
          </a:prstGeom>
          <a:noFill/>
          <a:ln>
            <a:noFill/>
          </a:ln>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6861" y="3011731"/>
            <a:ext cx="560155" cy="538044"/>
          </a:xfrm>
          <a:prstGeom prst="rect">
            <a:avLst/>
          </a:prstGeom>
          <a:effectLst>
            <a:outerShdw blurRad="63500" sx="102000" sy="102000" algn="ctr" rotWithShape="0">
              <a:prstClr val="black">
                <a:alpha val="40000"/>
              </a:prstClr>
            </a:outerShdw>
          </a:effectLst>
        </p:spPr>
      </p:pic>
      <p:sp>
        <p:nvSpPr>
          <p:cNvPr id="7" name="TextBox 6"/>
          <p:cNvSpPr txBox="1"/>
          <p:nvPr/>
        </p:nvSpPr>
        <p:spPr>
          <a:xfrm>
            <a:off x="1471246" y="715471"/>
            <a:ext cx="10635182" cy="477994"/>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3203" tIns="46603" rIns="93203" bIns="46603" rtlCol="0">
            <a:spAutoFit/>
          </a:bodyPr>
          <a:lstStyle/>
          <a:p>
            <a:pPr marL="0" marR="0" lvl="0" indent="0" algn="l" defTabSz="1242571" rtl="0" eaLnBrk="1" fontAlgn="auto" latinLnBrk="0" hangingPunct="1">
              <a:lnSpc>
                <a:spcPct val="100000"/>
              </a:lnSpc>
              <a:spcBef>
                <a:spcPts val="0"/>
              </a:spcBef>
              <a:spcAft>
                <a:spcPts val="0"/>
              </a:spcAft>
              <a:buClrTx/>
              <a:buSzTx/>
              <a:buFontTx/>
              <a:buNone/>
              <a:tabLst/>
              <a:defRPr/>
            </a:pPr>
            <a:r>
              <a:rPr kumimoji="0" lang="en-US" sz="2446" b="0" i="0" u="none" strike="noStrike" kern="1200" cap="none" spc="-102" normalizeH="0" baseline="0" noProof="0" dirty="0">
                <a:ln>
                  <a:noFill/>
                </a:ln>
                <a:solidFill>
                  <a:srgbClr val="FFB900">
                    <a:lumMod val="50000"/>
                  </a:srgbClr>
                </a:solidFill>
                <a:effectLst/>
                <a:uLnTx/>
                <a:uFillTx/>
                <a:latin typeface="Segoe UI Light"/>
                <a:ea typeface="+mn-ea"/>
                <a:cs typeface="+mn-cs"/>
              </a:rPr>
              <a:t>100+ Datacenters across 30 Regions (22 Generally Available) Worldwide</a:t>
            </a:r>
          </a:p>
        </p:txBody>
      </p:sp>
      <p:sp>
        <p:nvSpPr>
          <p:cNvPr id="8" name="Rectangle 7"/>
          <p:cNvSpPr/>
          <p:nvPr/>
        </p:nvSpPr>
        <p:spPr>
          <a:xfrm>
            <a:off x="0" y="5930128"/>
            <a:ext cx="8038740" cy="923330"/>
          </a:xfrm>
          <a:prstGeom prst="rect">
            <a:avLst/>
          </a:prstGeom>
          <a:noFill/>
        </p:spPr>
        <p:txBody>
          <a:bodyPr wrap="square">
            <a:spAutoFit/>
          </a:bodyPr>
          <a:lstStyle/>
          <a:p>
            <a:pPr marL="181338" marR="0" lvl="1" indent="-181338" algn="l" defTabSz="932151" rtl="0" eaLnBrk="1" fontAlgn="auto" latinLnBrk="0" hangingPunct="1">
              <a:lnSpc>
                <a:spcPct val="100000"/>
              </a:lnSpc>
              <a:spcBef>
                <a:spcPts val="0"/>
              </a:spcBef>
              <a:spcAft>
                <a:spcPts val="0"/>
              </a:spcAft>
              <a:buClrTx/>
              <a:buSzPct val="60000"/>
              <a:buFont typeface="Wingdings" panose="05000000000000000000" pitchFamily="2" charset="2"/>
              <a:buChar char=""/>
              <a:tabLst>
                <a:tab pos="181338" algn="l"/>
              </a:tabLst>
              <a:defRPr/>
            </a:pPr>
            <a:r>
              <a:rPr kumimoji="0" lang="en-US" sz="1800"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Top 3 networks in the world</a:t>
            </a:r>
          </a:p>
          <a:p>
            <a:pPr marL="181338" marR="0" lvl="1" indent="-181338" algn="l" defTabSz="932151" rtl="0" eaLnBrk="1" fontAlgn="auto" latinLnBrk="0" hangingPunct="1">
              <a:lnSpc>
                <a:spcPct val="100000"/>
              </a:lnSpc>
              <a:spcBef>
                <a:spcPts val="0"/>
              </a:spcBef>
              <a:spcAft>
                <a:spcPts val="0"/>
              </a:spcAft>
              <a:buClrTx/>
              <a:buSzPct val="60000"/>
              <a:buFont typeface="Wingdings" panose="05000000000000000000" pitchFamily="2" charset="2"/>
              <a:buChar char=""/>
              <a:tabLst>
                <a:tab pos="181338" algn="l"/>
              </a:tabLst>
              <a:defRPr/>
            </a:pPr>
            <a:r>
              <a:rPr kumimoji="0" lang="en-US" sz="1800"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2.5x AWS, 7x Google DC Regions</a:t>
            </a:r>
          </a:p>
          <a:p>
            <a:pPr marL="181338" marR="0" lvl="1" indent="-181338" algn="l" defTabSz="932151" rtl="0" eaLnBrk="1" fontAlgn="auto" latinLnBrk="0" hangingPunct="1">
              <a:lnSpc>
                <a:spcPct val="100000"/>
              </a:lnSpc>
              <a:spcBef>
                <a:spcPts val="0"/>
              </a:spcBef>
              <a:spcAft>
                <a:spcPts val="0"/>
              </a:spcAft>
              <a:buClrTx/>
              <a:buSzPct val="60000"/>
              <a:buFont typeface="Wingdings" panose="05000000000000000000" pitchFamily="2" charset="2"/>
              <a:buChar char=""/>
              <a:tabLst>
                <a:tab pos="181338" algn="l"/>
              </a:tabLst>
              <a:defRPr/>
            </a:pPr>
            <a:r>
              <a:rPr kumimoji="0" lang="en-US" sz="1800"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G Series – Largest VM in World, 32 cores, 448GB Ram, SSD…</a:t>
            </a:r>
          </a:p>
        </p:txBody>
      </p:sp>
      <p:sp>
        <p:nvSpPr>
          <p:cNvPr id="9" name="Rectangle 8"/>
          <p:cNvSpPr/>
          <p:nvPr/>
        </p:nvSpPr>
        <p:spPr bwMode="auto">
          <a:xfrm>
            <a:off x="6882173" y="6419346"/>
            <a:ext cx="180038" cy="147965"/>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marL="0" marR="0" lvl="0" indent="0" algn="ctr" defTabSz="124257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102" normalizeH="0" baseline="0" noProof="0" dirty="0">
              <a:ln>
                <a:noFill/>
              </a:ln>
              <a:solidFill>
                <a:srgbClr val="FFFFFF"/>
              </a:solidFill>
              <a:effectLst/>
              <a:uLnTx/>
              <a:uFillTx/>
              <a:latin typeface="Segoe UI Light"/>
              <a:ea typeface="+mn-ea"/>
              <a:cs typeface="Segoe UI" pitchFamily="34" charset="0"/>
            </a:endParaRPr>
          </a:p>
        </p:txBody>
      </p:sp>
      <p:sp>
        <p:nvSpPr>
          <p:cNvPr id="10" name="Rectangle 9"/>
          <p:cNvSpPr/>
          <p:nvPr/>
        </p:nvSpPr>
        <p:spPr bwMode="auto">
          <a:xfrm>
            <a:off x="6887674" y="6148407"/>
            <a:ext cx="179849" cy="14613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marL="0" marR="0" lvl="0" indent="0" algn="ctr" defTabSz="124257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102" normalizeH="0" baseline="0" noProof="0" dirty="0">
              <a:ln>
                <a:noFill/>
              </a:ln>
              <a:solidFill>
                <a:srgbClr val="FFFFFF"/>
              </a:solidFill>
              <a:effectLst/>
              <a:uLnTx/>
              <a:uFillTx/>
              <a:latin typeface="Segoe UI"/>
              <a:ea typeface="+mn-ea"/>
              <a:cs typeface="Segoe UI" pitchFamily="34" charset="0"/>
            </a:endParaRPr>
          </a:p>
        </p:txBody>
      </p:sp>
      <p:sp>
        <p:nvSpPr>
          <p:cNvPr id="11" name="Rectangle 10"/>
          <p:cNvSpPr/>
          <p:nvPr/>
        </p:nvSpPr>
        <p:spPr>
          <a:xfrm>
            <a:off x="7019673" y="6041614"/>
            <a:ext cx="1202971" cy="350330"/>
          </a:xfrm>
          <a:prstGeom prst="rect">
            <a:avLst/>
          </a:prstGeom>
        </p:spPr>
        <p:txBody>
          <a:bodyPr wrap="none">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Operational</a:t>
            </a:r>
            <a:endParaRPr kumimoji="0" lang="en-US" sz="1600" b="0" i="0" u="none" strike="noStrike" kern="1200" cap="none" spc="0" normalizeH="0" baseline="0" noProof="0" dirty="0">
              <a:ln>
                <a:noFill/>
              </a:ln>
              <a:solidFill>
                <a:srgbClr val="505050"/>
              </a:solidFill>
              <a:effectLst/>
              <a:uLnTx/>
              <a:uFillTx/>
              <a:latin typeface="Segoe UI"/>
              <a:ea typeface="+mn-ea"/>
            </a:endParaRPr>
          </a:p>
        </p:txBody>
      </p:sp>
      <p:sp>
        <p:nvSpPr>
          <p:cNvPr id="12" name="Rectangle 11"/>
          <p:cNvSpPr/>
          <p:nvPr/>
        </p:nvSpPr>
        <p:spPr>
          <a:xfrm>
            <a:off x="7028368" y="6306431"/>
            <a:ext cx="2653793" cy="350330"/>
          </a:xfrm>
          <a:prstGeom prst="rect">
            <a:avLst/>
          </a:prstGeom>
        </p:spPr>
        <p:txBody>
          <a:bodyPr wrap="none">
            <a:spAutoFit/>
          </a:bodyPr>
          <a:lstStyle/>
          <a:p>
            <a:pPr marL="0" marR="0" lvl="0" indent="0" algn="l" defTabSz="93244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Announced/Not Operational</a:t>
            </a:r>
            <a:endParaRPr kumimoji="0" lang="en-US" sz="1600" b="0" i="0" u="none" strike="noStrike" kern="1200" cap="none" spc="0" normalizeH="0" baseline="0" noProof="0" dirty="0">
              <a:ln>
                <a:noFill/>
              </a:ln>
              <a:solidFill>
                <a:srgbClr val="505050"/>
              </a:solidFill>
              <a:effectLst/>
              <a:uLnTx/>
              <a:uFillTx/>
              <a:latin typeface="Segoe UI"/>
              <a:ea typeface="+mn-ea"/>
            </a:endParaRPr>
          </a:p>
        </p:txBody>
      </p:sp>
      <p:sp>
        <p:nvSpPr>
          <p:cNvPr id="13" name="Rectangle 12"/>
          <p:cNvSpPr/>
          <p:nvPr/>
        </p:nvSpPr>
        <p:spPr bwMode="auto">
          <a:xfrm>
            <a:off x="1776348" y="2338775"/>
            <a:ext cx="64615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Central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14" name="Rectangle 13"/>
          <p:cNvSpPr/>
          <p:nvPr/>
        </p:nvSpPr>
        <p:spPr bwMode="auto">
          <a:xfrm>
            <a:off x="1007878" y="3314393"/>
            <a:ext cx="61567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California</a:t>
            </a:r>
          </a:p>
        </p:txBody>
      </p:sp>
      <p:sp>
        <p:nvSpPr>
          <p:cNvPr id="15" name="Rectangle 14"/>
          <p:cNvSpPr/>
          <p:nvPr/>
        </p:nvSpPr>
        <p:spPr bwMode="auto">
          <a:xfrm>
            <a:off x="3909553" y="3077641"/>
            <a:ext cx="58022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16" name="Rectangle 15"/>
          <p:cNvSpPr/>
          <p:nvPr/>
        </p:nvSpPr>
        <p:spPr bwMode="auto">
          <a:xfrm>
            <a:off x="2995153" y="3695393"/>
            <a:ext cx="680753"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800"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17" name="Rectangle 16"/>
          <p:cNvSpPr/>
          <p:nvPr/>
        </p:nvSpPr>
        <p:spPr bwMode="auto">
          <a:xfrm>
            <a:off x="2177017" y="1825117"/>
            <a:ext cx="92747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Central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Illinois</a:t>
            </a:r>
          </a:p>
        </p:txBody>
      </p:sp>
      <p:sp>
        <p:nvSpPr>
          <p:cNvPr id="18" name="Rectangle 17"/>
          <p:cNvSpPr/>
          <p:nvPr/>
        </p:nvSpPr>
        <p:spPr bwMode="auto">
          <a:xfrm>
            <a:off x="1158466" y="2610508"/>
            <a:ext cx="53648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800"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19" name="Rectangle 18"/>
          <p:cNvSpPr>
            <a:spLocks/>
          </p:cNvSpPr>
          <p:nvPr/>
        </p:nvSpPr>
        <p:spPr bwMode="auto">
          <a:xfrm>
            <a:off x="1337404" y="3847793"/>
            <a:ext cx="97194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South Central US</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Texas</a:t>
            </a:r>
          </a:p>
        </p:txBody>
      </p:sp>
      <p:sp>
        <p:nvSpPr>
          <p:cNvPr id="20" name="Rectangle 19"/>
          <p:cNvSpPr/>
          <p:nvPr/>
        </p:nvSpPr>
        <p:spPr bwMode="auto">
          <a:xfrm>
            <a:off x="4858031" y="5467029"/>
            <a:ext cx="86128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Brazil South</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Sao Paulo State</a:t>
            </a:r>
          </a:p>
        </p:txBody>
      </p:sp>
      <p:sp>
        <p:nvSpPr>
          <p:cNvPr id="21" name="Rectangle 20"/>
          <p:cNvSpPr/>
          <p:nvPr/>
        </p:nvSpPr>
        <p:spPr bwMode="auto">
          <a:xfrm>
            <a:off x="6101613" y="2081242"/>
            <a:ext cx="79608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Europe</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Netherlands</a:t>
            </a:r>
          </a:p>
        </p:txBody>
      </p:sp>
      <p:sp>
        <p:nvSpPr>
          <p:cNvPr id="22" name="Rectangle 21"/>
          <p:cNvSpPr/>
          <p:nvPr/>
        </p:nvSpPr>
        <p:spPr bwMode="auto">
          <a:xfrm>
            <a:off x="9589865" y="2520786"/>
            <a:ext cx="79908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Light"/>
                <a:ea typeface="Verdana" panose="020B0604030504040204" pitchFamily="34" charset="0"/>
                <a:cs typeface="Arial" panose="020B0604020202020204" pitchFamily="34" charset="0"/>
              </a:rPr>
              <a:t>China North *</a:t>
            </a:r>
            <a:endPar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Beijing</a:t>
            </a:r>
          </a:p>
        </p:txBody>
      </p:sp>
      <p:sp>
        <p:nvSpPr>
          <p:cNvPr id="23" name="Rectangle 22"/>
          <p:cNvSpPr/>
          <p:nvPr/>
        </p:nvSpPr>
        <p:spPr bwMode="auto">
          <a:xfrm>
            <a:off x="8721814" y="2925686"/>
            <a:ext cx="777293"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China South *</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Shanghai</a:t>
            </a:r>
          </a:p>
        </p:txBody>
      </p:sp>
      <p:sp>
        <p:nvSpPr>
          <p:cNvPr id="24" name="Rectangle 23"/>
          <p:cNvSpPr/>
          <p:nvPr/>
        </p:nvSpPr>
        <p:spPr bwMode="auto">
          <a:xfrm>
            <a:off x="10981736" y="2837964"/>
            <a:ext cx="90031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East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Tokyo, Saitama</a:t>
            </a:r>
          </a:p>
        </p:txBody>
      </p:sp>
      <p:sp>
        <p:nvSpPr>
          <p:cNvPr id="25" name="Rectangle 24"/>
          <p:cNvSpPr/>
          <p:nvPr/>
        </p:nvSpPr>
        <p:spPr bwMode="auto">
          <a:xfrm>
            <a:off x="10981736" y="3304285"/>
            <a:ext cx="73646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West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Osaka</a:t>
            </a:r>
          </a:p>
        </p:txBody>
      </p:sp>
      <p:grpSp>
        <p:nvGrpSpPr>
          <p:cNvPr id="26" name="Group 25"/>
          <p:cNvGrpSpPr/>
          <p:nvPr/>
        </p:nvGrpSpPr>
        <p:grpSpPr>
          <a:xfrm>
            <a:off x="8374161" y="3708289"/>
            <a:ext cx="1086983" cy="749750"/>
            <a:chOff x="8473045" y="3746910"/>
            <a:chExt cx="1086983" cy="749750"/>
          </a:xfrm>
        </p:grpSpPr>
        <p:pic>
          <p:nvPicPr>
            <p:cNvPr id="27" name="Picture 2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28" name="Rectangle 27"/>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South</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Chennai</a:t>
              </a:r>
            </a:p>
          </p:txBody>
        </p:sp>
        <p:cxnSp>
          <p:nvCxnSpPr>
            <p:cNvPr id="29" name="Straight Connector 28"/>
            <p:cNvCxnSpPr>
              <a:stCxn id="28"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10085985" y="3972361"/>
            <a:ext cx="736184"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Asia</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Hong Kong</a:t>
            </a:r>
          </a:p>
        </p:txBody>
      </p:sp>
      <p:sp>
        <p:nvSpPr>
          <p:cNvPr id="31" name="Rectangle 30"/>
          <p:cNvSpPr/>
          <p:nvPr/>
        </p:nvSpPr>
        <p:spPr bwMode="auto">
          <a:xfrm>
            <a:off x="8362297" y="4502614"/>
            <a:ext cx="63391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SE Asia</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Singapore</a:t>
            </a:r>
          </a:p>
        </p:txBody>
      </p:sp>
      <p:sp>
        <p:nvSpPr>
          <p:cNvPr id="32" name="Rectangle 31"/>
          <p:cNvSpPr/>
          <p:nvPr/>
        </p:nvSpPr>
        <p:spPr bwMode="auto">
          <a:xfrm>
            <a:off x="9229942" y="5583123"/>
            <a:ext cx="1036408"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South East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Victoria</a:t>
            </a:r>
          </a:p>
        </p:txBody>
      </p:sp>
      <p:sp>
        <p:nvSpPr>
          <p:cNvPr id="33" name="Rectangle 32"/>
          <p:cNvSpPr/>
          <p:nvPr/>
        </p:nvSpPr>
        <p:spPr bwMode="auto">
          <a:xfrm>
            <a:off x="10769400" y="5016289"/>
            <a:ext cx="948804"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East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New South Wales</a:t>
            </a:r>
          </a:p>
        </p:txBody>
      </p:sp>
      <p:grpSp>
        <p:nvGrpSpPr>
          <p:cNvPr id="34" name="Group 33"/>
          <p:cNvGrpSpPr/>
          <p:nvPr/>
        </p:nvGrpSpPr>
        <p:grpSpPr>
          <a:xfrm>
            <a:off x="8112534" y="3380648"/>
            <a:ext cx="737169" cy="902781"/>
            <a:chOff x="8211418" y="3419269"/>
            <a:chExt cx="737169" cy="902781"/>
          </a:xfrm>
        </p:grpSpPr>
        <p:sp>
          <p:nvSpPr>
            <p:cNvPr id="35" name="Rectangle 34"/>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Central</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Pune</a:t>
              </a:r>
            </a:p>
          </p:txBody>
        </p:sp>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37" name="Straight Connector 36"/>
            <p:cNvCxnSpPr>
              <a:stCxn id="35"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52498" y="4267635"/>
            <a:ext cx="560155" cy="538044"/>
          </a:xfrm>
          <a:prstGeom prst="rect">
            <a:avLst/>
          </a:prstGeom>
          <a:effectLst>
            <a:outerShdw blurRad="63500" sx="102000" sy="102000" algn="ctr" rotWithShape="0">
              <a:prstClr val="black">
                <a:alpha val="40000"/>
              </a:prstClr>
            </a:outerShdw>
          </a:effectLst>
        </p:spPr>
      </p:pic>
      <p:pic>
        <p:nvPicPr>
          <p:cNvPr id="39" name="Picture 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61145" y="3614620"/>
            <a:ext cx="560155" cy="538044"/>
          </a:xfrm>
          <a:prstGeom prst="rect">
            <a:avLst/>
          </a:prstGeom>
          <a:effectLst>
            <a:outerShdw blurRad="63500" sx="102000" sy="102000" algn="ctr" rotWithShape="0">
              <a:prstClr val="black">
                <a:alpha val="40000"/>
              </a:prstClr>
            </a:outerShdw>
          </a:effectLst>
        </p:spPr>
      </p:pic>
      <p:pic>
        <p:nvPicPr>
          <p:cNvPr id="40" name="Picture 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52952" y="5612722"/>
            <a:ext cx="560155" cy="538044"/>
          </a:xfrm>
          <a:prstGeom prst="rect">
            <a:avLst/>
          </a:prstGeom>
          <a:effectLst>
            <a:outerShdw blurRad="63500" sx="102000" sy="102000" algn="ctr" rotWithShape="0">
              <a:prstClr val="black">
                <a:alpha val="40000"/>
              </a:prstClr>
            </a:outerShdw>
          </a:effectLst>
        </p:spPr>
      </p:pic>
      <p:pic>
        <p:nvPicPr>
          <p:cNvPr id="41" name="Picture 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72458" y="5484330"/>
            <a:ext cx="560155" cy="538044"/>
          </a:xfrm>
          <a:prstGeom prst="rect">
            <a:avLst/>
          </a:prstGeom>
          <a:effectLst>
            <a:outerShdw blurRad="63500" sx="102000" sy="102000" algn="ctr" rotWithShape="0">
              <a:prstClr val="black">
                <a:alpha val="40000"/>
              </a:prstClr>
            </a:outerShdw>
          </a:effectLst>
        </p:spPr>
      </p:pic>
      <p:pic>
        <p:nvPicPr>
          <p:cNvPr id="42" name="Picture 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69571" y="3331031"/>
            <a:ext cx="560155" cy="538044"/>
          </a:xfrm>
          <a:prstGeom prst="rect">
            <a:avLst/>
          </a:prstGeom>
          <a:effectLst>
            <a:outerShdw blurRad="63500" sx="102000" sy="102000" algn="ctr" rotWithShape="0">
              <a:prstClr val="black">
                <a:alpha val="40000"/>
              </a:prstClr>
            </a:outerShdw>
          </a:effectLst>
        </p:spPr>
      </p:pic>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33346" y="3030308"/>
            <a:ext cx="560155" cy="538044"/>
          </a:xfrm>
          <a:prstGeom prst="rect">
            <a:avLst/>
          </a:prstGeom>
          <a:effectLst>
            <a:outerShdw blurRad="63500" sx="102000" sy="102000" algn="ctr" rotWithShape="0">
              <a:prstClr val="black">
                <a:alpha val="40000"/>
              </a:prstClr>
            </a:outerShdw>
          </a:effectLst>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68936" y="3010570"/>
            <a:ext cx="560155" cy="538044"/>
          </a:xfrm>
          <a:prstGeom prst="rect">
            <a:avLst/>
          </a:prstGeom>
          <a:effectLst>
            <a:outerShdw blurRad="63500" sx="102000" sy="102000" algn="ctr" rotWithShape="0">
              <a:prstClr val="black">
                <a:alpha val="40000"/>
              </a:prstClr>
            </a:outerShdw>
          </a:effectLst>
        </p:spPr>
      </p:pic>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78413" y="3155430"/>
            <a:ext cx="560155" cy="538044"/>
          </a:xfrm>
          <a:prstGeom prst="rect">
            <a:avLst/>
          </a:prstGeom>
          <a:effectLst>
            <a:outerShdw blurRad="63500" sx="102000" sy="102000" algn="ctr" rotWithShape="0">
              <a:prstClr val="black">
                <a:alpha val="40000"/>
              </a:prstClr>
            </a:outerShdw>
          </a:effectLst>
        </p:spPr>
      </p:pic>
      <p:cxnSp>
        <p:nvCxnSpPr>
          <p:cNvPr id="46" name="Straight Connector 45"/>
          <p:cNvCxnSpPr>
            <a:stCxn id="31" idx="3"/>
          </p:cNvCxnSpPr>
          <p:nvPr/>
        </p:nvCxnSpPr>
        <p:spPr>
          <a:xfrm flipV="1">
            <a:off x="8996217" y="4540692"/>
            <a:ext cx="433992" cy="14834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0" idx="1"/>
          </p:cNvCxnSpPr>
          <p:nvPr/>
        </p:nvCxnSpPr>
        <p:spPr>
          <a:xfrm flipH="1" flipV="1">
            <a:off x="9734432" y="3887698"/>
            <a:ext cx="351552" cy="27108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3" idx="2"/>
          </p:cNvCxnSpPr>
          <p:nvPr/>
        </p:nvCxnSpPr>
        <p:spPr>
          <a:xfrm>
            <a:off x="9110461" y="3298534"/>
            <a:ext cx="839188" cy="30419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5" idx="1"/>
          </p:cNvCxnSpPr>
          <p:nvPr/>
        </p:nvCxnSpPr>
        <p:spPr>
          <a:xfrm flipH="1" flipV="1">
            <a:off x="10563471" y="3428821"/>
            <a:ext cx="418264" cy="6188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1"/>
          </p:cNvCxnSpPr>
          <p:nvPr/>
        </p:nvCxnSpPr>
        <p:spPr>
          <a:xfrm flipH="1">
            <a:off x="10654498" y="3024388"/>
            <a:ext cx="327238" cy="26431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2" idx="2"/>
          </p:cNvCxnSpPr>
          <p:nvPr/>
        </p:nvCxnSpPr>
        <p:spPr>
          <a:xfrm flipH="1">
            <a:off x="9817815" y="2893634"/>
            <a:ext cx="171590" cy="40962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3" idx="2"/>
          </p:cNvCxnSpPr>
          <p:nvPr/>
        </p:nvCxnSpPr>
        <p:spPr>
          <a:xfrm flipH="1">
            <a:off x="11048135" y="5389138"/>
            <a:ext cx="195667" cy="36631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2" idx="3"/>
          </p:cNvCxnSpPr>
          <p:nvPr/>
        </p:nvCxnSpPr>
        <p:spPr>
          <a:xfrm>
            <a:off x="10266350" y="5769547"/>
            <a:ext cx="562856" cy="11662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4186" y="2521408"/>
            <a:ext cx="560155" cy="538044"/>
          </a:xfrm>
          <a:prstGeom prst="rect">
            <a:avLst/>
          </a:prstGeom>
          <a:effectLst>
            <a:outerShdw blurRad="63500" sx="102000" sy="102000" algn="ctr" rotWithShape="0">
              <a:prstClr val="black">
                <a:alpha val="40000"/>
              </a:prstClr>
            </a:outerShdw>
          </a:effectLst>
        </p:spPr>
      </p:pic>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38483" y="2494914"/>
            <a:ext cx="560155" cy="538044"/>
          </a:xfrm>
          <a:prstGeom prst="rect">
            <a:avLst/>
          </a:prstGeom>
          <a:effectLst>
            <a:outerShdw blurRad="63500" sx="102000" sy="102000" algn="ctr" rotWithShape="0">
              <a:prstClr val="black">
                <a:alpha val="40000"/>
              </a:prstClr>
            </a:outerShdw>
          </a:effectLst>
        </p:spPr>
      </p:pic>
      <p:cxnSp>
        <p:nvCxnSpPr>
          <p:cNvPr id="56" name="Straight Connector 55"/>
          <p:cNvCxnSpPr>
            <a:stCxn id="21" idx="2"/>
          </p:cNvCxnSpPr>
          <p:nvPr/>
        </p:nvCxnSpPr>
        <p:spPr>
          <a:xfrm flipH="1">
            <a:off x="6158465" y="2454090"/>
            <a:ext cx="341188" cy="34093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92" idx="0"/>
          </p:cNvCxnSpPr>
          <p:nvPr/>
        </p:nvCxnSpPr>
        <p:spPr>
          <a:xfrm flipV="1">
            <a:off x="5217618" y="2768468"/>
            <a:ext cx="501701" cy="12516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4" idx="3"/>
          </p:cNvCxnSpPr>
          <p:nvPr/>
        </p:nvCxnSpPr>
        <p:spPr>
          <a:xfrm flipV="1">
            <a:off x="1623553" y="3286756"/>
            <a:ext cx="269905" cy="214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41434" y="3442824"/>
            <a:ext cx="560155" cy="538044"/>
          </a:xfrm>
          <a:prstGeom prst="rect">
            <a:avLst/>
          </a:prstGeom>
          <a:effectLst>
            <a:outerShdw blurRad="63500" sx="102000" sy="102000" algn="ctr" rotWithShape="0">
              <a:prstClr val="black">
                <a:alpha val="40000"/>
              </a:prstClr>
            </a:outerShdw>
          </a:effectLst>
        </p:spPr>
      </p:pic>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86113" y="2898503"/>
            <a:ext cx="560155" cy="538044"/>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18030" y="2979828"/>
            <a:ext cx="560155" cy="538044"/>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24043" y="3107434"/>
            <a:ext cx="560155" cy="538044"/>
          </a:xfrm>
          <a:prstGeom prst="rect">
            <a:avLst/>
          </a:prstGeom>
          <a:effectLst>
            <a:outerShdw blurRad="63500" sx="102000" sy="102000" algn="ctr" rotWithShape="0">
              <a:prstClr val="black">
                <a:alpha val="40000"/>
              </a:prstClr>
            </a:outerShdw>
          </a:effectLst>
        </p:spPr>
      </p:pic>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1711" y="5107428"/>
            <a:ext cx="560155" cy="538044"/>
          </a:xfrm>
          <a:prstGeom prst="rect">
            <a:avLst/>
          </a:prstGeom>
          <a:effectLst>
            <a:outerShdw blurRad="63500" sx="102000" sy="102000" algn="ctr" rotWithShape="0">
              <a:prstClr val="black">
                <a:alpha val="40000"/>
              </a:prstClr>
            </a:outerShdw>
          </a:effectLst>
        </p:spPr>
      </p:pic>
      <p:cxnSp>
        <p:nvCxnSpPr>
          <p:cNvPr id="64" name="Straight Connector 63"/>
          <p:cNvCxnSpPr>
            <a:stCxn id="15" idx="1"/>
          </p:cNvCxnSpPr>
          <p:nvPr/>
        </p:nvCxnSpPr>
        <p:spPr>
          <a:xfrm flipH="1">
            <a:off x="3307963" y="3264065"/>
            <a:ext cx="601590" cy="1037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3369792" y="2296158"/>
            <a:ext cx="1316279" cy="912414"/>
            <a:chOff x="3468676" y="2334779"/>
            <a:chExt cx="1316279" cy="912414"/>
          </a:xfrm>
        </p:grpSpPr>
        <p:sp>
          <p:nvSpPr>
            <p:cNvPr id="66" name="Rectangle 65"/>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East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Quebec City</a:t>
              </a:r>
            </a:p>
          </p:txBody>
        </p:sp>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68" name="Straight Connector 67"/>
            <p:cNvCxnSpPr>
              <a:stCxn id="66"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2868820" y="2242448"/>
            <a:ext cx="937436" cy="1104163"/>
            <a:chOff x="2967704" y="2281069"/>
            <a:chExt cx="937436" cy="1104163"/>
          </a:xfrm>
        </p:grpSpPr>
        <p:sp>
          <p:nvSpPr>
            <p:cNvPr id="70" name="Rectangle 69"/>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Central</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Toronto</a:t>
              </a:r>
            </a:p>
          </p:txBody>
        </p:sp>
        <p:pic>
          <p:nvPicPr>
            <p:cNvPr id="71" name="Picture 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72" name="Straight Connector 71"/>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a:stCxn id="17" idx="2"/>
          </p:cNvCxnSpPr>
          <p:nvPr/>
        </p:nvCxnSpPr>
        <p:spPr>
          <a:xfrm>
            <a:off x="2640756" y="2197965"/>
            <a:ext cx="359621" cy="105771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3" idx="2"/>
          </p:cNvCxnSpPr>
          <p:nvPr/>
        </p:nvCxnSpPr>
        <p:spPr>
          <a:xfrm>
            <a:off x="2099427" y="2711623"/>
            <a:ext cx="762773" cy="45730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19" idx="3"/>
          </p:cNvCxnSpPr>
          <p:nvPr/>
        </p:nvCxnSpPr>
        <p:spPr>
          <a:xfrm flipV="1">
            <a:off x="2309353" y="3708289"/>
            <a:ext cx="408677" cy="32592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8" idx="3"/>
          </p:cNvCxnSpPr>
          <p:nvPr/>
        </p:nvCxnSpPr>
        <p:spPr>
          <a:xfrm>
            <a:off x="1694946" y="2796933"/>
            <a:ext cx="1165017" cy="37436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93" idx="1"/>
          </p:cNvCxnSpPr>
          <p:nvPr/>
        </p:nvCxnSpPr>
        <p:spPr>
          <a:xfrm flipH="1" flipV="1">
            <a:off x="3301852" y="3380648"/>
            <a:ext cx="956770" cy="2961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16" idx="0"/>
          </p:cNvCxnSpPr>
          <p:nvPr/>
        </p:nvCxnSpPr>
        <p:spPr>
          <a:xfrm flipH="1" flipV="1">
            <a:off x="3312424" y="3388929"/>
            <a:ext cx="23106" cy="30646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0" idx="1"/>
          </p:cNvCxnSpPr>
          <p:nvPr/>
        </p:nvCxnSpPr>
        <p:spPr>
          <a:xfrm flipH="1" flipV="1">
            <a:off x="4478901" y="5384103"/>
            <a:ext cx="379130" cy="26935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7507581" y="3699908"/>
            <a:ext cx="1188239" cy="538044"/>
            <a:chOff x="7606465" y="3738529"/>
            <a:chExt cx="1188239" cy="538044"/>
          </a:xfrm>
        </p:grpSpPr>
        <p:pic>
          <p:nvPicPr>
            <p:cNvPr id="81" name="Picture 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82" name="Rectangle 81"/>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West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Mumbai</a:t>
              </a:r>
            </a:p>
          </p:txBody>
        </p:sp>
        <p:cxnSp>
          <p:nvCxnSpPr>
            <p:cNvPr id="83" name="Straight Connector 82"/>
            <p:cNvCxnSpPr>
              <a:stCxn id="82"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84" name="Rectangle 83"/>
          <p:cNvSpPr/>
          <p:nvPr/>
        </p:nvSpPr>
        <p:spPr bwMode="auto">
          <a:xfrm>
            <a:off x="6940276" y="2420013"/>
            <a:ext cx="1172258"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 North East **</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Magdeburg</a:t>
            </a:r>
          </a:p>
        </p:txBody>
      </p:sp>
      <p:pic>
        <p:nvPicPr>
          <p:cNvPr id="85" name="Picture 8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47926" y="2538861"/>
            <a:ext cx="560155" cy="538044"/>
          </a:xfrm>
          <a:prstGeom prst="rect">
            <a:avLst/>
          </a:prstGeom>
          <a:effectLst>
            <a:outerShdw blurRad="63500" sx="102000" sy="102000" algn="ctr" rotWithShape="0">
              <a:prstClr val="black">
                <a:alpha val="40000"/>
              </a:prstClr>
            </a:outerShdw>
          </a:effectLst>
        </p:spPr>
      </p:pic>
      <p:cxnSp>
        <p:nvCxnSpPr>
          <p:cNvPr id="86" name="Straight Connector 85"/>
          <p:cNvCxnSpPr>
            <a:stCxn id="84" idx="1"/>
          </p:cNvCxnSpPr>
          <p:nvPr/>
        </p:nvCxnSpPr>
        <p:spPr>
          <a:xfrm flipH="1">
            <a:off x="6430094" y="2606437"/>
            <a:ext cx="510182" cy="206885"/>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bwMode="auto">
          <a:xfrm>
            <a:off x="6838075" y="2868087"/>
            <a:ext cx="1039114"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 Central **</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Frankfurt</a:t>
            </a:r>
          </a:p>
        </p:txBody>
      </p:sp>
      <p:pic>
        <p:nvPicPr>
          <p:cNvPr id="88" name="Picture 8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03789" y="2629880"/>
            <a:ext cx="560155" cy="538044"/>
          </a:xfrm>
          <a:prstGeom prst="rect">
            <a:avLst/>
          </a:prstGeom>
          <a:effectLst>
            <a:outerShdw blurRad="63500" sx="102000" sy="102000" algn="ctr" rotWithShape="0">
              <a:prstClr val="black">
                <a:alpha val="40000"/>
              </a:prstClr>
            </a:outerShdw>
          </a:effectLst>
        </p:spPr>
      </p:pic>
      <p:cxnSp>
        <p:nvCxnSpPr>
          <p:cNvPr id="89" name="Straight Connector 88"/>
          <p:cNvCxnSpPr>
            <a:stCxn id="87" idx="1"/>
          </p:cNvCxnSpPr>
          <p:nvPr/>
        </p:nvCxnSpPr>
        <p:spPr>
          <a:xfrm flipH="1" flipV="1">
            <a:off x="6288369" y="2898465"/>
            <a:ext cx="549706" cy="156046"/>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2470" y="2484169"/>
            <a:ext cx="560155" cy="538044"/>
          </a:xfrm>
          <a:prstGeom prst="rect">
            <a:avLst/>
          </a:prstGeom>
          <a:effectLst>
            <a:outerShdw blurRad="63500" sx="102000" sy="102000" algn="ctr" rotWithShape="0">
              <a:prstClr val="black">
                <a:alpha val="40000"/>
              </a:prstClr>
            </a:outerShdw>
          </a:effectLst>
        </p:spPr>
      </p:pic>
      <p:cxnSp>
        <p:nvCxnSpPr>
          <p:cNvPr id="91" name="Straight Connector 90"/>
          <p:cNvCxnSpPr/>
          <p:nvPr/>
        </p:nvCxnSpPr>
        <p:spPr>
          <a:xfrm>
            <a:off x="5473433" y="2503847"/>
            <a:ext cx="457512" cy="251563"/>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4806898" y="2893634"/>
            <a:ext cx="82143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Europe</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Ireland</a:t>
            </a:r>
          </a:p>
        </p:txBody>
      </p:sp>
      <p:sp>
        <p:nvSpPr>
          <p:cNvPr id="93" name="Rectangle 92"/>
          <p:cNvSpPr/>
          <p:nvPr/>
        </p:nvSpPr>
        <p:spPr bwMode="auto">
          <a:xfrm>
            <a:off x="4258622" y="3490391"/>
            <a:ext cx="646593"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 2</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94" name="Rectangle 93"/>
          <p:cNvSpPr/>
          <p:nvPr/>
        </p:nvSpPr>
        <p:spPr bwMode="auto">
          <a:xfrm>
            <a:off x="4866497" y="2055111"/>
            <a:ext cx="905760" cy="372848"/>
          </a:xfrm>
          <a:prstGeom prst="rect">
            <a:avLst/>
          </a:prstGeom>
          <a:solidFill>
            <a:srgbClr val="6D9E00"/>
          </a:solidFill>
          <a:ln>
            <a:solidFill>
              <a:srgbClr val="78B203"/>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United Kingdom</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Regions</a:t>
            </a:r>
          </a:p>
        </p:txBody>
      </p:sp>
      <p:sp>
        <p:nvSpPr>
          <p:cNvPr id="95" name="Rectangle 94"/>
          <p:cNvSpPr/>
          <p:nvPr/>
        </p:nvSpPr>
        <p:spPr bwMode="auto">
          <a:xfrm>
            <a:off x="4942856" y="2131886"/>
            <a:ext cx="905760" cy="372848"/>
          </a:xfrm>
          <a:prstGeom prst="rect">
            <a:avLst/>
          </a:prstGeom>
          <a:solidFill>
            <a:srgbClr val="7FBA00"/>
          </a:solidFill>
          <a:ln>
            <a:solidFill>
              <a:srgbClr val="78B203"/>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United Kingdom</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Regions</a:t>
            </a:r>
          </a:p>
        </p:txBody>
      </p:sp>
      <p:sp>
        <p:nvSpPr>
          <p:cNvPr id="96" name="Rectangle 95"/>
          <p:cNvSpPr/>
          <p:nvPr/>
        </p:nvSpPr>
        <p:spPr bwMode="auto">
          <a:xfrm>
            <a:off x="4179611" y="4002593"/>
            <a:ext cx="816711"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DoD East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TBD</a:t>
            </a:r>
          </a:p>
        </p:txBody>
      </p:sp>
      <p:sp>
        <p:nvSpPr>
          <p:cNvPr id="97" name="Rectangle 96"/>
          <p:cNvSpPr/>
          <p:nvPr/>
        </p:nvSpPr>
        <p:spPr bwMode="auto">
          <a:xfrm>
            <a:off x="290307" y="2857193"/>
            <a:ext cx="816711"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lstStyle/>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DoD West</a:t>
            </a:r>
          </a:p>
          <a:p>
            <a:pPr marL="0" marR="0" lvl="0" indent="0" algn="ctr" defTabSz="124257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TBD</a:t>
            </a:r>
          </a:p>
        </p:txBody>
      </p:sp>
      <p:sp>
        <p:nvSpPr>
          <p:cNvPr id="98" name="Rectangle 97"/>
          <p:cNvSpPr/>
          <p:nvPr/>
        </p:nvSpPr>
        <p:spPr>
          <a:xfrm>
            <a:off x="6563944" y="6561882"/>
            <a:ext cx="5765809" cy="343492"/>
          </a:xfrm>
          <a:prstGeom prst="rect">
            <a:avLst/>
          </a:prstGeom>
        </p:spPr>
        <p:txBody>
          <a:bodyPr wrap="none">
            <a:spAutoFit/>
          </a:bodyPr>
          <a:lstStyle/>
          <a:p>
            <a:pPr marL="0" marR="0" lvl="1" indent="0" algn="l" defTabSz="932151" rtl="0" eaLnBrk="1" fontAlgn="auto" latinLnBrk="0" hangingPunct="1">
              <a:lnSpc>
                <a:spcPct val="100000"/>
              </a:lnSpc>
              <a:spcBef>
                <a:spcPts val="0"/>
              </a:spcBef>
              <a:spcAft>
                <a:spcPts val="0"/>
              </a:spcAft>
              <a:buClrTx/>
              <a:buSzPct val="100000"/>
              <a:buFontTx/>
              <a:buNone/>
              <a:tabLst/>
              <a:defRPr/>
            </a:pPr>
            <a:r>
              <a:rPr kumimoji="0" lang="en-US" sz="1600" b="0" i="0" u="none" strike="noStrike" kern="1200" cap="none" spc="-3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Operated by 21Vianet  ** Data Stewardship by Deutsche Telekom</a:t>
            </a:r>
          </a:p>
        </p:txBody>
      </p:sp>
      <p:cxnSp>
        <p:nvCxnSpPr>
          <p:cNvPr id="99" name="Straight Connector 98"/>
          <p:cNvCxnSpPr>
            <a:stCxn id="97" idx="3"/>
          </p:cNvCxnSpPr>
          <p:nvPr/>
        </p:nvCxnSpPr>
        <p:spPr>
          <a:xfrm>
            <a:off x="1107018" y="3043617"/>
            <a:ext cx="1761802" cy="124307"/>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3306899" y="3372520"/>
            <a:ext cx="903037" cy="6418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030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Region pairings</a:t>
            </a:r>
          </a:p>
        </p:txBody>
      </p:sp>
      <p:sp>
        <p:nvSpPr>
          <p:cNvPr id="3" name="Content Placeholder 2"/>
          <p:cNvSpPr>
            <a:spLocks noGrp="1"/>
          </p:cNvSpPr>
          <p:nvPr>
            <p:ph idx="1"/>
          </p:nvPr>
        </p:nvSpPr>
        <p:spPr>
          <a:xfrm>
            <a:off x="150813" y="1600201"/>
            <a:ext cx="6021387" cy="1081354"/>
          </a:xfrm>
        </p:spPr>
        <p:txBody>
          <a:bodyPr/>
          <a:lstStyle/>
          <a:p>
            <a:r>
              <a:rPr lang="en-US" dirty="0"/>
              <a:t>Regions are paired for failover and </a:t>
            </a:r>
            <a:br>
              <a:rPr lang="en-US" dirty="0"/>
            </a:br>
            <a:r>
              <a:rPr lang="en-US" dirty="0"/>
              <a:t>replication for geo-replicated storage</a:t>
            </a:r>
          </a:p>
        </p:txBody>
      </p:sp>
      <p:graphicFrame>
        <p:nvGraphicFramePr>
          <p:cNvPr id="4" name="Table 3"/>
          <p:cNvGraphicFramePr>
            <a:graphicFrameLocks noGrp="1"/>
          </p:cNvGraphicFramePr>
          <p:nvPr>
            <p:extLst>
              <p:ext uri="{D42A27DB-BD31-4B8C-83A1-F6EECF244321}">
                <p14:modId xmlns:p14="http://schemas.microsoft.com/office/powerpoint/2010/main" val="2045912660"/>
              </p:ext>
            </p:extLst>
          </p:nvPr>
        </p:nvGraphicFramePr>
        <p:xfrm>
          <a:off x="6047749" y="552087"/>
          <a:ext cx="5841194" cy="5992909"/>
        </p:xfrm>
        <a:graphic>
          <a:graphicData uri="http://schemas.openxmlformats.org/drawingml/2006/table">
            <a:tbl>
              <a:tblPr>
                <a:tableStyleId>{E269D01E-BC32-4049-B463-5C60D7B0CCD2}</a:tableStyleId>
              </a:tblPr>
              <a:tblGrid>
                <a:gridCol w="2880351">
                  <a:extLst>
                    <a:ext uri="{9D8B030D-6E8A-4147-A177-3AD203B41FA5}">
                      <a16:colId xmlns:a16="http://schemas.microsoft.com/office/drawing/2014/main" val="3508443674"/>
                    </a:ext>
                  </a:extLst>
                </a:gridCol>
                <a:gridCol w="2960843">
                  <a:extLst>
                    <a:ext uri="{9D8B030D-6E8A-4147-A177-3AD203B41FA5}">
                      <a16:colId xmlns:a16="http://schemas.microsoft.com/office/drawing/2014/main" val="4004199776"/>
                    </a:ext>
                  </a:extLst>
                </a:gridCol>
              </a:tblGrid>
              <a:tr h="288885">
                <a:tc>
                  <a:txBody>
                    <a:bodyPr/>
                    <a:lstStyle/>
                    <a:p>
                      <a:r>
                        <a:rPr lang="en-US" sz="2200" dirty="0">
                          <a:effectLst/>
                        </a:rPr>
                        <a:t>US West</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dirty="0">
                          <a:effectLst/>
                        </a:rPr>
                        <a:t>US East</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914193856"/>
                  </a:ext>
                </a:extLst>
              </a:tr>
              <a:tr h="288885">
                <a:tc>
                  <a:txBody>
                    <a:bodyPr/>
                    <a:lstStyle/>
                    <a:p>
                      <a:r>
                        <a:rPr lang="en-US" sz="2200">
                          <a:effectLst/>
                        </a:rPr>
                        <a:t>US North</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dirty="0">
                          <a:effectLst/>
                        </a:rPr>
                        <a:t>US South</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1557367807"/>
                  </a:ext>
                </a:extLst>
              </a:tr>
              <a:tr h="288885">
                <a:tc>
                  <a:txBody>
                    <a:bodyPr/>
                    <a:lstStyle/>
                    <a:p>
                      <a:r>
                        <a:rPr lang="en-US" sz="2200">
                          <a:effectLst/>
                        </a:rPr>
                        <a:t>US Central</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a:effectLst/>
                        </a:rPr>
                        <a:t>US East 2</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4053065600"/>
                  </a:ext>
                </a:extLst>
              </a:tr>
              <a:tr h="288885">
                <a:tc>
                  <a:txBody>
                    <a:bodyPr/>
                    <a:lstStyle/>
                    <a:p>
                      <a:r>
                        <a:rPr lang="en-US" sz="2200">
                          <a:effectLst/>
                        </a:rPr>
                        <a:t>Europe North</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a:effectLst/>
                        </a:rPr>
                        <a:t>Europe West</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4182303661"/>
                  </a:ext>
                </a:extLst>
              </a:tr>
              <a:tr h="288885">
                <a:tc>
                  <a:txBody>
                    <a:bodyPr/>
                    <a:lstStyle/>
                    <a:p>
                      <a:r>
                        <a:rPr lang="en-US" sz="2200">
                          <a:effectLst/>
                        </a:rPr>
                        <a:t>Asia East</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a:effectLst/>
                        </a:rPr>
                        <a:t>Asia South East</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317996808"/>
                  </a:ext>
                </a:extLst>
              </a:tr>
              <a:tr h="288885">
                <a:tc>
                  <a:txBody>
                    <a:bodyPr/>
                    <a:lstStyle/>
                    <a:p>
                      <a:r>
                        <a:rPr lang="en-US" sz="2200">
                          <a:effectLst/>
                        </a:rPr>
                        <a:t>China North</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a:effectLst/>
                        </a:rPr>
                        <a:t>China South</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1157983255"/>
                  </a:ext>
                </a:extLst>
              </a:tr>
              <a:tr h="288885">
                <a:tc>
                  <a:txBody>
                    <a:bodyPr/>
                    <a:lstStyle/>
                    <a:p>
                      <a:r>
                        <a:rPr lang="en-US" sz="2200">
                          <a:effectLst/>
                        </a:rPr>
                        <a:t>Japan East</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a:effectLst/>
                        </a:rPr>
                        <a:t>Japan West</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26589128"/>
                  </a:ext>
                </a:extLst>
              </a:tr>
              <a:tr h="288885">
                <a:tc>
                  <a:txBody>
                    <a:bodyPr/>
                    <a:lstStyle/>
                    <a:p>
                      <a:r>
                        <a:rPr lang="en-US" sz="2200">
                          <a:effectLst/>
                        </a:rPr>
                        <a:t>South Brazil</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dirty="0">
                          <a:effectLst/>
                        </a:rPr>
                        <a:t>US South</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207031543"/>
                  </a:ext>
                </a:extLst>
              </a:tr>
              <a:tr h="515761">
                <a:tc>
                  <a:txBody>
                    <a:bodyPr/>
                    <a:lstStyle/>
                    <a:p>
                      <a:r>
                        <a:rPr lang="en-US" sz="2200" dirty="0">
                          <a:effectLst/>
                        </a:rPr>
                        <a:t>Australia East</a:t>
                      </a: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dirty="0">
                          <a:effectLst/>
                        </a:rPr>
                        <a:t>Australia</a:t>
                      </a:r>
                      <a:r>
                        <a:rPr lang="en-US" sz="2200" baseline="0" dirty="0">
                          <a:effectLst/>
                        </a:rPr>
                        <a:t> Southeast</a:t>
                      </a:r>
                      <a:endParaRPr lang="en-US" sz="2200" dirty="0">
                        <a:effectLst/>
                      </a:endParaRPr>
                    </a:p>
                  </a:txBody>
                  <a:tcPr marL="91416" marR="91416" marT="45708" marB="45708"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10008"/>
                  </a:ext>
                </a:extLst>
              </a:tr>
              <a:tr h="515895">
                <a:tc>
                  <a:txBody>
                    <a:bodyPr/>
                    <a:lstStyle/>
                    <a:p>
                      <a:r>
                        <a:rPr lang="en-US">
                          <a:effectLst/>
                        </a:rPr>
                        <a:t>Central India (Pune)</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a:t>South India (Chennai)</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891328687"/>
                  </a:ext>
                </a:extLst>
              </a:tr>
              <a:tr h="515895">
                <a:tc>
                  <a:txBody>
                    <a:bodyPr/>
                    <a:lstStyle/>
                    <a:p>
                      <a:r>
                        <a:rPr lang="en-US">
                          <a:effectLst/>
                        </a:rPr>
                        <a:t>South India (Chennai)</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a:t>Central India (Pune)</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2123493912"/>
                  </a:ext>
                </a:extLst>
              </a:tr>
              <a:tr h="515895">
                <a:tc>
                  <a:txBody>
                    <a:bodyPr/>
                    <a:lstStyle/>
                    <a:p>
                      <a:r>
                        <a:rPr lang="en-US">
                          <a:effectLst/>
                        </a:rPr>
                        <a:t>West India (Mumbai)</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dirty="0"/>
                        <a:t>South India (Chennai)</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593744057"/>
                  </a:ext>
                </a:extLst>
              </a:tr>
              <a:tr h="515895">
                <a:tc>
                  <a:txBody>
                    <a:bodyPr/>
                    <a:lstStyle/>
                    <a:p>
                      <a:r>
                        <a:rPr lang="en-US" sz="2200" dirty="0">
                          <a:effectLst/>
                        </a:rPr>
                        <a:t>Canada</a:t>
                      </a:r>
                      <a:r>
                        <a:rPr lang="en-US" sz="2200" baseline="0" dirty="0">
                          <a:effectLst/>
                        </a:rPr>
                        <a:t> Central</a:t>
                      </a:r>
                      <a:endParaRPr lang="en-US" sz="2200" dirty="0">
                        <a:effectLst/>
                      </a:endParaRP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r>
                        <a:rPr lang="en-US" sz="2200" dirty="0"/>
                        <a:t>Canada East</a:t>
                      </a:r>
                    </a:p>
                  </a:txBody>
                  <a:tcPr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1951206607"/>
                  </a:ext>
                </a:extLst>
              </a:tr>
            </a:tbl>
          </a:graphicData>
        </a:graphic>
      </p:graphicFrame>
      <p:sp>
        <p:nvSpPr>
          <p:cNvPr id="5" name="Oval 4"/>
          <p:cNvSpPr/>
          <p:nvPr/>
        </p:nvSpPr>
        <p:spPr>
          <a:xfrm>
            <a:off x="1649130" y="4838364"/>
            <a:ext cx="3000890" cy="137823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199" dirty="0"/>
          </a:p>
        </p:txBody>
      </p:sp>
      <p:sp>
        <p:nvSpPr>
          <p:cNvPr id="6" name="TextBox 5"/>
          <p:cNvSpPr txBox="1"/>
          <p:nvPr/>
        </p:nvSpPr>
        <p:spPr>
          <a:xfrm>
            <a:off x="2719886" y="6144665"/>
            <a:ext cx="1053412" cy="430647"/>
          </a:xfrm>
          <a:prstGeom prst="rect">
            <a:avLst/>
          </a:prstGeom>
          <a:noFill/>
        </p:spPr>
        <p:txBody>
          <a:bodyPr wrap="none" rtlCol="0">
            <a:spAutoFit/>
          </a:bodyPr>
          <a:lstStyle/>
          <a:p>
            <a:r>
              <a:rPr lang="en-US" sz="2199" dirty="0">
                <a:solidFill>
                  <a:srgbClr val="0070C0"/>
                </a:solidFill>
              </a:rPr>
              <a:t>Region</a:t>
            </a:r>
          </a:p>
        </p:txBody>
      </p:sp>
      <p:sp>
        <p:nvSpPr>
          <p:cNvPr id="7" name="Can 6"/>
          <p:cNvSpPr/>
          <p:nvPr/>
        </p:nvSpPr>
        <p:spPr>
          <a:xfrm>
            <a:off x="2087217" y="5084080"/>
            <a:ext cx="2124718" cy="814871"/>
          </a:xfrm>
          <a:prstGeom prst="can">
            <a:avLst>
              <a:gd name="adj" fmla="val 433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199"/>
          </a:p>
        </p:txBody>
      </p:sp>
      <p:grpSp>
        <p:nvGrpSpPr>
          <p:cNvPr id="8" name="Group 7"/>
          <p:cNvGrpSpPr/>
          <p:nvPr/>
        </p:nvGrpSpPr>
        <p:grpSpPr>
          <a:xfrm>
            <a:off x="2441096" y="5467195"/>
            <a:ext cx="301697" cy="301697"/>
            <a:chOff x="7408978" y="1847932"/>
            <a:chExt cx="780290" cy="780290"/>
          </a:xfrm>
        </p:grpSpPr>
        <p:sp>
          <p:nvSpPr>
            <p:cNvPr id="9" name="Rounded Rectangle 8"/>
            <p:cNvSpPr/>
            <p:nvPr/>
          </p:nvSpPr>
          <p:spPr>
            <a:xfrm>
              <a:off x="7496065" y="1856829"/>
              <a:ext cx="603827" cy="759896"/>
            </a:xfrm>
            <a:prstGeom prst="roundRect">
              <a:avLst>
                <a:gd name="adj" fmla="val 93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978" y="1847932"/>
              <a:ext cx="780290" cy="780290"/>
            </a:xfrm>
            <a:prstGeom prst="rect">
              <a:avLst/>
            </a:prstGeom>
          </p:spPr>
        </p:pic>
      </p:grpSp>
      <p:grpSp>
        <p:nvGrpSpPr>
          <p:cNvPr id="11" name="Group 10"/>
          <p:cNvGrpSpPr/>
          <p:nvPr/>
        </p:nvGrpSpPr>
        <p:grpSpPr>
          <a:xfrm>
            <a:off x="3685379" y="5431177"/>
            <a:ext cx="301697" cy="301697"/>
            <a:chOff x="7408978" y="1847932"/>
            <a:chExt cx="780290" cy="780290"/>
          </a:xfrm>
        </p:grpSpPr>
        <p:sp>
          <p:nvSpPr>
            <p:cNvPr id="12" name="Rounded Rectangle 11"/>
            <p:cNvSpPr/>
            <p:nvPr/>
          </p:nvSpPr>
          <p:spPr>
            <a:xfrm>
              <a:off x="7496065" y="1856829"/>
              <a:ext cx="603827" cy="759896"/>
            </a:xfrm>
            <a:prstGeom prst="roundRect">
              <a:avLst>
                <a:gd name="adj" fmla="val 93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978" y="1847932"/>
              <a:ext cx="780290" cy="780290"/>
            </a:xfrm>
            <a:prstGeom prst="rect">
              <a:avLst/>
            </a:prstGeom>
          </p:spPr>
        </p:pic>
      </p:grpSp>
      <p:grpSp>
        <p:nvGrpSpPr>
          <p:cNvPr id="14" name="Group 13"/>
          <p:cNvGrpSpPr/>
          <p:nvPr/>
        </p:nvGrpSpPr>
        <p:grpSpPr>
          <a:xfrm>
            <a:off x="3092378" y="5171058"/>
            <a:ext cx="301697" cy="301697"/>
            <a:chOff x="7408978" y="1847932"/>
            <a:chExt cx="780290" cy="780290"/>
          </a:xfrm>
        </p:grpSpPr>
        <p:sp>
          <p:nvSpPr>
            <p:cNvPr id="15" name="Rounded Rectangle 14"/>
            <p:cNvSpPr/>
            <p:nvPr/>
          </p:nvSpPr>
          <p:spPr>
            <a:xfrm>
              <a:off x="7496065" y="1856829"/>
              <a:ext cx="603827" cy="759896"/>
            </a:xfrm>
            <a:prstGeom prst="roundRect">
              <a:avLst>
                <a:gd name="adj" fmla="val 93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978" y="1847932"/>
              <a:ext cx="780290" cy="780290"/>
            </a:xfrm>
            <a:prstGeom prst="rect">
              <a:avLst/>
            </a:prstGeom>
          </p:spPr>
        </p:pic>
      </p:grpSp>
      <p:sp>
        <p:nvSpPr>
          <p:cNvPr id="17" name="Oval 16"/>
          <p:cNvSpPr/>
          <p:nvPr/>
        </p:nvSpPr>
        <p:spPr>
          <a:xfrm>
            <a:off x="2357610" y="2955730"/>
            <a:ext cx="3000890" cy="137823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199" dirty="0"/>
          </a:p>
        </p:txBody>
      </p:sp>
      <p:sp>
        <p:nvSpPr>
          <p:cNvPr id="18" name="TextBox 17"/>
          <p:cNvSpPr txBox="1"/>
          <p:nvPr/>
        </p:nvSpPr>
        <p:spPr>
          <a:xfrm>
            <a:off x="3428365" y="4262030"/>
            <a:ext cx="1053412" cy="430647"/>
          </a:xfrm>
          <a:prstGeom prst="rect">
            <a:avLst/>
          </a:prstGeom>
          <a:noFill/>
        </p:spPr>
        <p:txBody>
          <a:bodyPr wrap="none" rtlCol="0">
            <a:spAutoFit/>
          </a:bodyPr>
          <a:lstStyle/>
          <a:p>
            <a:r>
              <a:rPr lang="en-US" sz="2199" dirty="0">
                <a:solidFill>
                  <a:srgbClr val="0070C0"/>
                </a:solidFill>
              </a:rPr>
              <a:t>Region</a:t>
            </a:r>
          </a:p>
        </p:txBody>
      </p:sp>
      <p:sp>
        <p:nvSpPr>
          <p:cNvPr id="19" name="Can 18"/>
          <p:cNvSpPr/>
          <p:nvPr/>
        </p:nvSpPr>
        <p:spPr>
          <a:xfrm>
            <a:off x="2795697" y="3201446"/>
            <a:ext cx="2124718" cy="814871"/>
          </a:xfrm>
          <a:prstGeom prst="can">
            <a:avLst>
              <a:gd name="adj" fmla="val 433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199"/>
          </a:p>
        </p:txBody>
      </p:sp>
      <p:grpSp>
        <p:nvGrpSpPr>
          <p:cNvPr id="20" name="Group 19"/>
          <p:cNvGrpSpPr/>
          <p:nvPr/>
        </p:nvGrpSpPr>
        <p:grpSpPr>
          <a:xfrm>
            <a:off x="3149575" y="3584561"/>
            <a:ext cx="301697" cy="301697"/>
            <a:chOff x="7408978" y="1847932"/>
            <a:chExt cx="780290" cy="780290"/>
          </a:xfrm>
        </p:grpSpPr>
        <p:sp>
          <p:nvSpPr>
            <p:cNvPr id="21" name="Rounded Rectangle 20"/>
            <p:cNvSpPr/>
            <p:nvPr/>
          </p:nvSpPr>
          <p:spPr>
            <a:xfrm>
              <a:off x="7496065" y="1856829"/>
              <a:ext cx="603827" cy="759896"/>
            </a:xfrm>
            <a:prstGeom prst="roundRect">
              <a:avLst>
                <a:gd name="adj" fmla="val 93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978" y="1847932"/>
              <a:ext cx="780290" cy="780290"/>
            </a:xfrm>
            <a:prstGeom prst="rect">
              <a:avLst/>
            </a:prstGeom>
          </p:spPr>
        </p:pic>
      </p:grpSp>
      <p:grpSp>
        <p:nvGrpSpPr>
          <p:cNvPr id="23" name="Group 22"/>
          <p:cNvGrpSpPr/>
          <p:nvPr/>
        </p:nvGrpSpPr>
        <p:grpSpPr>
          <a:xfrm>
            <a:off x="4393858" y="3548542"/>
            <a:ext cx="301697" cy="301697"/>
            <a:chOff x="7408978" y="1847932"/>
            <a:chExt cx="780290" cy="780290"/>
          </a:xfrm>
        </p:grpSpPr>
        <p:sp>
          <p:nvSpPr>
            <p:cNvPr id="24" name="Rounded Rectangle 23"/>
            <p:cNvSpPr/>
            <p:nvPr/>
          </p:nvSpPr>
          <p:spPr>
            <a:xfrm>
              <a:off x="7496065" y="1856829"/>
              <a:ext cx="603827" cy="759896"/>
            </a:xfrm>
            <a:prstGeom prst="roundRect">
              <a:avLst>
                <a:gd name="adj" fmla="val 93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978" y="1847932"/>
              <a:ext cx="780290" cy="780290"/>
            </a:xfrm>
            <a:prstGeom prst="rect">
              <a:avLst/>
            </a:prstGeom>
          </p:spPr>
        </p:pic>
      </p:grpSp>
      <p:grpSp>
        <p:nvGrpSpPr>
          <p:cNvPr id="26" name="Group 25"/>
          <p:cNvGrpSpPr/>
          <p:nvPr/>
        </p:nvGrpSpPr>
        <p:grpSpPr>
          <a:xfrm>
            <a:off x="3800858" y="3288424"/>
            <a:ext cx="301697" cy="301697"/>
            <a:chOff x="7408978" y="1847932"/>
            <a:chExt cx="780290" cy="780290"/>
          </a:xfrm>
        </p:grpSpPr>
        <p:sp>
          <p:nvSpPr>
            <p:cNvPr id="27" name="Rounded Rectangle 26"/>
            <p:cNvSpPr/>
            <p:nvPr/>
          </p:nvSpPr>
          <p:spPr>
            <a:xfrm>
              <a:off x="7496065" y="1856829"/>
              <a:ext cx="603827" cy="759896"/>
            </a:xfrm>
            <a:prstGeom prst="roundRect">
              <a:avLst>
                <a:gd name="adj" fmla="val 93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978" y="1847932"/>
              <a:ext cx="780290" cy="780290"/>
            </a:xfrm>
            <a:prstGeom prst="rect">
              <a:avLst/>
            </a:prstGeom>
          </p:spPr>
        </p:pic>
      </p:grpSp>
      <p:cxnSp>
        <p:nvCxnSpPr>
          <p:cNvPr id="30" name="Straight Arrow Connector 29"/>
          <p:cNvCxnSpPr/>
          <p:nvPr/>
        </p:nvCxnSpPr>
        <p:spPr>
          <a:xfrm flipV="1">
            <a:off x="2657515" y="3968792"/>
            <a:ext cx="632881" cy="1463847"/>
          </a:xfrm>
          <a:prstGeom prst="straightConnector1">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484946" y="3528388"/>
            <a:ext cx="234106" cy="100893"/>
          </a:xfrm>
          <a:prstGeom prst="straightConnector1">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84945" y="3718247"/>
            <a:ext cx="874356" cy="23894"/>
          </a:xfrm>
          <a:prstGeom prst="straightConnector1">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7781336">
            <a:off x="2405329" y="4331732"/>
            <a:ext cx="912191" cy="430647"/>
          </a:xfrm>
          <a:prstGeom prst="rect">
            <a:avLst/>
          </a:prstGeom>
          <a:noFill/>
        </p:spPr>
        <p:txBody>
          <a:bodyPr wrap="none" rtlCol="0">
            <a:spAutoFit/>
          </a:bodyPr>
          <a:lstStyle/>
          <a:p>
            <a:r>
              <a:rPr lang="en-US" sz="2199" dirty="0" err="1">
                <a:solidFill>
                  <a:srgbClr val="0070C0"/>
                </a:solidFill>
              </a:rPr>
              <a:t>Async</a:t>
            </a:r>
            <a:endParaRPr lang="en-US" sz="2199" dirty="0">
              <a:solidFill>
                <a:srgbClr val="0070C0"/>
              </a:solidFill>
            </a:endParaRPr>
          </a:p>
        </p:txBody>
      </p:sp>
    </p:spTree>
    <p:extLst>
      <p:ext uri="{BB962C8B-B14F-4D97-AF65-F5344CB8AC3E}">
        <p14:creationId xmlns:p14="http://schemas.microsoft.com/office/powerpoint/2010/main" val="183738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down)">
                                      <p:cBhvr>
                                        <p:cTn id="40" dur="500"/>
                                        <p:tgtEl>
                                          <p:spTgt spid="3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down)">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22" presetClass="entr" presetSubtype="8"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par>
                                <p:cTn id="59" presetID="22" presetClass="entr" presetSubtype="8"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7" grpId="0" animBg="1"/>
      <p:bldP spid="18" grpId="0"/>
      <p:bldP spid="19"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lstStyle/>
          <a:p>
            <a:r>
              <a:rPr lang="en-US" dirty="0"/>
              <a:t>Types of cloud and cloud service</a:t>
            </a:r>
          </a:p>
          <a:p>
            <a:r>
              <a:rPr lang="en-US" dirty="0"/>
              <a:t>Azure Fundamentals</a:t>
            </a:r>
          </a:p>
          <a:p>
            <a:r>
              <a:rPr lang="en-US" dirty="0"/>
              <a:t>VMs with Azure IaaS</a:t>
            </a:r>
          </a:p>
          <a:p>
            <a:r>
              <a:rPr lang="en-US" dirty="0"/>
              <a:t>Using Azure Storage</a:t>
            </a:r>
          </a:p>
          <a:p>
            <a:r>
              <a:rPr lang="en-US" dirty="0"/>
              <a:t>Networking in Azure</a:t>
            </a:r>
          </a:p>
          <a:p>
            <a:r>
              <a:rPr lang="en-US" dirty="0"/>
              <a:t>Connecting Azure to On-premises</a:t>
            </a:r>
          </a:p>
          <a:p>
            <a:r>
              <a:rPr lang="en-US" dirty="0"/>
              <a:t>Complementary Solutions</a:t>
            </a:r>
          </a:p>
          <a:p>
            <a:endParaRPr lang="en-US" dirty="0"/>
          </a:p>
        </p:txBody>
      </p:sp>
    </p:spTree>
    <p:extLst>
      <p:ext uri="{BB962C8B-B14F-4D97-AF65-F5344CB8AC3E}">
        <p14:creationId xmlns:p14="http://schemas.microsoft.com/office/powerpoint/2010/main" val="3439140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Portals</a:t>
            </a:r>
          </a:p>
        </p:txBody>
      </p:sp>
      <p:sp>
        <p:nvSpPr>
          <p:cNvPr id="3" name="Content Placeholder 2"/>
          <p:cNvSpPr>
            <a:spLocks noGrp="1"/>
          </p:cNvSpPr>
          <p:nvPr>
            <p:ph idx="1"/>
          </p:nvPr>
        </p:nvSpPr>
        <p:spPr/>
        <p:txBody>
          <a:bodyPr/>
          <a:lstStyle/>
          <a:p>
            <a:r>
              <a:rPr lang="en-US" dirty="0"/>
              <a:t>Currently two portals</a:t>
            </a:r>
          </a:p>
          <a:p>
            <a:r>
              <a:rPr lang="en-US" dirty="0"/>
              <a:t>Classic Portal (v2)</a:t>
            </a:r>
          </a:p>
          <a:p>
            <a:pPr lvl="1"/>
            <a:r>
              <a:rPr lang="en-US" dirty="0"/>
              <a:t>HTML5 based</a:t>
            </a:r>
          </a:p>
          <a:p>
            <a:pPr lvl="1"/>
            <a:r>
              <a:rPr lang="en-US" dirty="0"/>
              <a:t>Focused on a single activity</a:t>
            </a:r>
          </a:p>
          <a:p>
            <a:pPr lvl="1"/>
            <a:r>
              <a:rPr lang="en-US" dirty="0"/>
              <a:t>Does not support RBAC or ARM</a:t>
            </a:r>
          </a:p>
          <a:p>
            <a:r>
              <a:rPr lang="en-US" dirty="0"/>
              <a:t>Azure Portal (v3)</a:t>
            </a:r>
          </a:p>
          <a:p>
            <a:pPr lvl="1"/>
            <a:r>
              <a:rPr lang="en-US" dirty="0"/>
              <a:t>New architecture using blades, lenses and parts</a:t>
            </a:r>
          </a:p>
          <a:p>
            <a:pPr lvl="1"/>
            <a:r>
              <a:rPr lang="en-US" dirty="0"/>
              <a:t>Multiple concurrent activities</a:t>
            </a:r>
          </a:p>
          <a:p>
            <a:pPr lvl="1"/>
            <a:r>
              <a:rPr lang="en-US" dirty="0"/>
              <a:t>Does not support all services currently</a:t>
            </a:r>
          </a:p>
        </p:txBody>
      </p:sp>
      <p:pic>
        <p:nvPicPr>
          <p:cNvPr id="5" name="Picture 4"/>
          <p:cNvPicPr>
            <a:picLocks noChangeAspect="1"/>
          </p:cNvPicPr>
          <p:nvPr/>
        </p:nvPicPr>
        <p:blipFill>
          <a:blip r:embed="rId3"/>
          <a:stretch>
            <a:fillRect/>
          </a:stretch>
        </p:blipFill>
        <p:spPr>
          <a:xfrm>
            <a:off x="7072133" y="1329179"/>
            <a:ext cx="4954184" cy="4308396"/>
          </a:xfrm>
          <a:prstGeom prst="rect">
            <a:avLst/>
          </a:prstGeom>
        </p:spPr>
      </p:pic>
    </p:spTree>
    <p:extLst>
      <p:ext uri="{BB962C8B-B14F-4D97-AF65-F5344CB8AC3E}">
        <p14:creationId xmlns:p14="http://schemas.microsoft.com/office/powerpoint/2010/main" val="61765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a:t>
            </a:r>
          </a:p>
        </p:txBody>
      </p:sp>
      <p:sp>
        <p:nvSpPr>
          <p:cNvPr id="6" name="Text Placeholder 5"/>
          <p:cNvSpPr>
            <a:spLocks noGrp="1"/>
          </p:cNvSpPr>
          <p:nvPr>
            <p:ph type="body" sz="quarter" idx="12"/>
          </p:nvPr>
        </p:nvSpPr>
        <p:spPr/>
        <p:txBody>
          <a:bodyPr/>
          <a:lstStyle/>
          <a:p>
            <a:r>
              <a:rPr lang="en-US" dirty="0"/>
              <a:t>1.1 – Azure </a:t>
            </a:r>
            <a:r>
              <a:rPr lang="en-US" dirty="0" smtClean="0"/>
              <a:t>Portals – 20 min</a:t>
            </a:r>
          </a:p>
          <a:p>
            <a:r>
              <a:rPr lang="en-US" dirty="0"/>
              <a:t>	</a:t>
            </a:r>
            <a:r>
              <a:rPr lang="en-US" dirty="0" smtClean="0"/>
              <a:t>portal.azure.com</a:t>
            </a:r>
          </a:p>
          <a:p>
            <a:r>
              <a:rPr lang="en-US" dirty="0"/>
              <a:t>	</a:t>
            </a:r>
            <a:r>
              <a:rPr lang="en-US" dirty="0" smtClean="0"/>
              <a:t>manage.windowsazure.com</a:t>
            </a:r>
          </a:p>
          <a:p>
            <a:r>
              <a:rPr lang="en-US" dirty="0"/>
              <a:t>	</a:t>
            </a:r>
            <a:r>
              <a:rPr lang="en-US" dirty="0" smtClean="0"/>
              <a:t>account.windowsazure.com</a:t>
            </a:r>
          </a:p>
          <a:p>
            <a:r>
              <a:rPr lang="en-US" dirty="0"/>
              <a:t>	</a:t>
            </a:r>
            <a:r>
              <a:rPr lang="en-US" dirty="0" smtClean="0"/>
              <a:t>*ea.azure.com</a:t>
            </a:r>
            <a:endParaRPr lang="en-US" dirty="0"/>
          </a:p>
        </p:txBody>
      </p:sp>
      <p:sp>
        <p:nvSpPr>
          <p:cNvPr id="4" name="Slide Number Placeholder 3"/>
          <p:cNvSpPr>
            <a:spLocks noGrp="1"/>
          </p:cNvSpPr>
          <p:nvPr>
            <p:ph type="sldNum" sz="quarter" idx="4294967295"/>
          </p:nvPr>
        </p:nvSpPr>
        <p:spPr>
          <a:xfrm>
            <a:off x="11426825" y="6478588"/>
            <a:ext cx="762000" cy="379412"/>
          </a:xfrm>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5736635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598" dirty="0"/>
              <a:t>VMs with Azure IaaS</a:t>
            </a:r>
          </a:p>
        </p:txBody>
      </p:sp>
      <p:grpSp>
        <p:nvGrpSpPr>
          <p:cNvPr id="10" name="Group 9"/>
          <p:cNvGrpSpPr/>
          <p:nvPr/>
        </p:nvGrpSpPr>
        <p:grpSpPr>
          <a:xfrm>
            <a:off x="8541700" y="4536293"/>
            <a:ext cx="3460754" cy="2106259"/>
            <a:chOff x="2026110" y="2686870"/>
            <a:chExt cx="5796614" cy="3527895"/>
          </a:xfrm>
        </p:grpSpPr>
        <p:grpSp>
          <p:nvGrpSpPr>
            <p:cNvPr id="11" name="Group 10"/>
            <p:cNvGrpSpPr/>
            <p:nvPr/>
          </p:nvGrpSpPr>
          <p:grpSpPr>
            <a:xfrm>
              <a:off x="2026110" y="2686870"/>
              <a:ext cx="5796614" cy="3527895"/>
              <a:chOff x="2979683" y="2537086"/>
              <a:chExt cx="4664632" cy="2838956"/>
            </a:xfrm>
            <a:solidFill>
              <a:schemeClr val="bg1"/>
            </a:solidFill>
          </p:grpSpPr>
          <p:sp>
            <p:nvSpPr>
              <p:cNvPr id="16" name="Oval 15"/>
              <p:cNvSpPr/>
              <p:nvPr/>
            </p:nvSpPr>
            <p:spPr>
              <a:xfrm>
                <a:off x="4133522" y="2537086"/>
                <a:ext cx="2219981" cy="2117206"/>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7" name="Oval 16"/>
              <p:cNvSpPr/>
              <p:nvPr/>
            </p:nvSpPr>
            <p:spPr>
              <a:xfrm>
                <a:off x="2979683" y="3752193"/>
                <a:ext cx="1702675" cy="1623849"/>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8" name="Oval 17"/>
              <p:cNvSpPr/>
              <p:nvPr/>
            </p:nvSpPr>
            <p:spPr>
              <a:xfrm>
                <a:off x="5836197" y="3651632"/>
                <a:ext cx="1808118" cy="1724410"/>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9" name="Rectangle 18"/>
              <p:cNvSpPr/>
              <p:nvPr/>
            </p:nvSpPr>
            <p:spPr>
              <a:xfrm>
                <a:off x="3830320" y="4419600"/>
                <a:ext cx="2915920" cy="956442"/>
              </a:xfrm>
              <a:prstGeom prst="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sp>
          <p:nvSpPr>
            <p:cNvPr id="12" name="Oval 11"/>
            <p:cNvSpPr/>
            <p:nvPr/>
          </p:nvSpPr>
          <p:spPr>
            <a:xfrm>
              <a:off x="2026110" y="4196851"/>
              <a:ext cx="2115869" cy="20179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3" name="Oval 12"/>
            <p:cNvSpPr/>
            <p:nvPr/>
          </p:nvSpPr>
          <p:spPr>
            <a:xfrm>
              <a:off x="3459955" y="2686870"/>
              <a:ext cx="2758711" cy="26309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4" name="Oval 13"/>
            <p:cNvSpPr/>
            <p:nvPr/>
          </p:nvSpPr>
          <p:spPr>
            <a:xfrm>
              <a:off x="5575824" y="4071887"/>
              <a:ext cx="2246900" cy="214287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5" name="Rectangle 14"/>
            <p:cNvSpPr/>
            <p:nvPr/>
          </p:nvSpPr>
          <p:spPr>
            <a:xfrm>
              <a:off x="3083174" y="5026220"/>
              <a:ext cx="3623536" cy="118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spTree>
    <p:extLst>
      <p:ext uri="{BB962C8B-B14F-4D97-AF65-F5344CB8AC3E}">
        <p14:creationId xmlns:p14="http://schemas.microsoft.com/office/powerpoint/2010/main" val="1496641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VM Hosting Infrastructure</a:t>
            </a:r>
          </a:p>
        </p:txBody>
      </p:sp>
      <p:sp>
        <p:nvSpPr>
          <p:cNvPr id="3" name="Content Placeholder 2"/>
          <p:cNvSpPr>
            <a:spLocks noGrp="1"/>
          </p:cNvSpPr>
          <p:nvPr>
            <p:ph idx="1"/>
          </p:nvPr>
        </p:nvSpPr>
        <p:spPr/>
        <p:txBody>
          <a:bodyPr/>
          <a:lstStyle/>
          <a:p>
            <a:r>
              <a:rPr lang="en-US" dirty="0"/>
              <a:t>Uses Hyper-V for the hypervisor</a:t>
            </a:r>
          </a:p>
          <a:p>
            <a:r>
              <a:rPr lang="en-US" dirty="0"/>
              <a:t>Easy mobility between on-premises Hyper-V and Azure IaaS</a:t>
            </a:r>
          </a:p>
          <a:p>
            <a:r>
              <a:rPr lang="en-US" dirty="0"/>
              <a:t>Uses Generation 1 VMs and VHD format</a:t>
            </a:r>
          </a:p>
          <a:p>
            <a:r>
              <a:rPr lang="en-US" dirty="0"/>
              <a:t>VHD disks must be 1023 GB or less in size</a:t>
            </a:r>
          </a:p>
          <a:p>
            <a:r>
              <a:rPr lang="en-US" dirty="0"/>
              <a:t>64-bit operating systems only</a:t>
            </a:r>
          </a:p>
          <a:p>
            <a:r>
              <a:rPr lang="en-US" dirty="0"/>
              <a:t>Windows 2008 R2 and above and many Linux distributions</a:t>
            </a:r>
          </a:p>
          <a:p>
            <a:endParaRPr lang="en-US" dirty="0"/>
          </a:p>
        </p:txBody>
      </p:sp>
    </p:spTree>
    <p:extLst>
      <p:ext uri="{BB962C8B-B14F-4D97-AF65-F5344CB8AC3E}">
        <p14:creationId xmlns:p14="http://schemas.microsoft.com/office/powerpoint/2010/main" val="282550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VM Characteristics</a:t>
            </a:r>
          </a:p>
        </p:txBody>
      </p:sp>
      <p:graphicFrame>
        <p:nvGraphicFramePr>
          <p:cNvPr id="5" name="Table 4"/>
          <p:cNvGraphicFramePr>
            <a:graphicFrameLocks noGrp="1"/>
          </p:cNvGraphicFramePr>
          <p:nvPr>
            <p:extLst>
              <p:ext uri="{D42A27DB-BD31-4B8C-83A1-F6EECF244321}">
                <p14:modId xmlns:p14="http://schemas.microsoft.com/office/powerpoint/2010/main" val="1901278463"/>
              </p:ext>
            </p:extLst>
          </p:nvPr>
        </p:nvGraphicFramePr>
        <p:xfrm>
          <a:off x="1003832" y="2987256"/>
          <a:ext cx="10181162" cy="3870744"/>
        </p:xfrm>
        <a:graphic>
          <a:graphicData uri="http://schemas.openxmlformats.org/drawingml/2006/table">
            <a:tbl>
              <a:tblPr firstRow="1" bandRow="1">
                <a:tableStyleId>{5C22544A-7EE6-4342-B048-85BDC9FD1C3A}</a:tableStyleId>
              </a:tblPr>
              <a:tblGrid>
                <a:gridCol w="1593928">
                  <a:extLst>
                    <a:ext uri="{9D8B030D-6E8A-4147-A177-3AD203B41FA5}">
                      <a16:colId xmlns:a16="http://schemas.microsoft.com/office/drawing/2014/main" val="1506669260"/>
                    </a:ext>
                  </a:extLst>
                </a:gridCol>
                <a:gridCol w="8587234">
                  <a:extLst>
                    <a:ext uri="{9D8B030D-6E8A-4147-A177-3AD203B41FA5}">
                      <a16:colId xmlns:a16="http://schemas.microsoft.com/office/drawing/2014/main" val="1091694035"/>
                    </a:ext>
                  </a:extLst>
                </a:gridCol>
              </a:tblGrid>
              <a:tr h="396137">
                <a:tc>
                  <a:txBody>
                    <a:bodyPr/>
                    <a:lstStyle/>
                    <a:p>
                      <a:r>
                        <a:rPr lang="en-US" sz="2000" dirty="0"/>
                        <a:t>Series</a:t>
                      </a:r>
                    </a:p>
                  </a:txBody>
                  <a:tcPr marL="91416" marR="91416" marT="45708" marB="45708"/>
                </a:tc>
                <a:tc>
                  <a:txBody>
                    <a:bodyPr/>
                    <a:lstStyle/>
                    <a:p>
                      <a:r>
                        <a:rPr lang="en-US" sz="2000" dirty="0"/>
                        <a:t>Description</a:t>
                      </a:r>
                    </a:p>
                  </a:txBody>
                  <a:tcPr marL="91416" marR="91416" marT="45708" marB="45708"/>
                </a:tc>
                <a:extLst>
                  <a:ext uri="{0D108BD9-81ED-4DB2-BD59-A6C34878D82A}">
                    <a16:rowId xmlns:a16="http://schemas.microsoft.com/office/drawing/2014/main" val="3840989490"/>
                  </a:ext>
                </a:extLst>
              </a:tr>
              <a:tr h="396137">
                <a:tc>
                  <a:txBody>
                    <a:bodyPr/>
                    <a:lstStyle/>
                    <a:p>
                      <a:r>
                        <a:rPr lang="en-US" sz="2000" b="1" dirty="0"/>
                        <a:t>A</a:t>
                      </a:r>
                    </a:p>
                  </a:txBody>
                  <a:tcPr marL="91416" marR="91416" marT="45708" marB="45708"/>
                </a:tc>
                <a:tc>
                  <a:txBody>
                    <a:bodyPr/>
                    <a:lstStyle/>
                    <a:p>
                      <a:r>
                        <a:rPr lang="en-US" sz="2000" dirty="0"/>
                        <a:t>General purpose VMs with</a:t>
                      </a:r>
                      <a:r>
                        <a:rPr lang="en-US" sz="2000" baseline="0" dirty="0"/>
                        <a:t> HDD temporary drive</a:t>
                      </a:r>
                      <a:endParaRPr lang="en-US" sz="2000" dirty="0"/>
                    </a:p>
                  </a:txBody>
                  <a:tcPr marL="91416" marR="91416" marT="45708" marB="45708"/>
                </a:tc>
                <a:extLst>
                  <a:ext uri="{0D108BD9-81ED-4DB2-BD59-A6C34878D82A}">
                    <a16:rowId xmlns:a16="http://schemas.microsoft.com/office/drawing/2014/main" val="3201507527"/>
                  </a:ext>
                </a:extLst>
              </a:tr>
              <a:tr h="700857">
                <a:tc>
                  <a:txBody>
                    <a:bodyPr/>
                    <a:lstStyle/>
                    <a:p>
                      <a:r>
                        <a:rPr lang="en-US" sz="2000" b="1" dirty="0"/>
                        <a:t>D [v2]</a:t>
                      </a:r>
                    </a:p>
                  </a:txBody>
                  <a:tcPr marL="91416" marR="91416" marT="45708" marB="45708"/>
                </a:tc>
                <a:tc>
                  <a:txBody>
                    <a:bodyPr/>
                    <a:lstStyle/>
                    <a:p>
                      <a:r>
                        <a:rPr lang="en-US" sz="2000" dirty="0"/>
                        <a:t>SSD temporary drives with faster processors than A (v2 35% faster than D v1)</a:t>
                      </a:r>
                    </a:p>
                  </a:txBody>
                  <a:tcPr marL="91416" marR="91416" marT="45708" marB="45708"/>
                </a:tc>
                <a:extLst>
                  <a:ext uri="{0D108BD9-81ED-4DB2-BD59-A6C34878D82A}">
                    <a16:rowId xmlns:a16="http://schemas.microsoft.com/office/drawing/2014/main" val="1683413450"/>
                  </a:ext>
                </a:extLst>
              </a:tr>
              <a:tr h="396137">
                <a:tc>
                  <a:txBody>
                    <a:bodyPr/>
                    <a:lstStyle/>
                    <a:p>
                      <a:r>
                        <a:rPr lang="en-US" sz="2000" b="1" dirty="0"/>
                        <a:t>DS</a:t>
                      </a:r>
                    </a:p>
                  </a:txBody>
                  <a:tcPr marL="91416" marR="91416" marT="45708" marB="45708"/>
                </a:tc>
                <a:tc>
                  <a:txBody>
                    <a:bodyPr/>
                    <a:lstStyle/>
                    <a:p>
                      <a:r>
                        <a:rPr lang="en-US" sz="2000" dirty="0"/>
                        <a:t>D series with support Azure Premium Storage connectivity</a:t>
                      </a:r>
                    </a:p>
                  </a:txBody>
                  <a:tcPr marL="91416" marR="91416" marT="45708" marB="45708"/>
                </a:tc>
                <a:extLst>
                  <a:ext uri="{0D108BD9-81ED-4DB2-BD59-A6C34878D82A}">
                    <a16:rowId xmlns:a16="http://schemas.microsoft.com/office/drawing/2014/main" val="3901890837"/>
                  </a:ext>
                </a:extLst>
              </a:tr>
              <a:tr h="396137">
                <a:tc>
                  <a:txBody>
                    <a:bodyPr/>
                    <a:lstStyle/>
                    <a:p>
                      <a:r>
                        <a:rPr lang="en-US" sz="2000" b="1" dirty="0" smtClean="0"/>
                        <a:t>F</a:t>
                      </a:r>
                      <a:endParaRPr lang="en-US" sz="2000" b="1" dirty="0"/>
                    </a:p>
                  </a:txBody>
                  <a:tcPr marL="91416" marR="91416" marT="45708" marB="45708"/>
                </a:tc>
                <a:tc>
                  <a:txBody>
                    <a:bodyPr/>
                    <a:lstStyle/>
                    <a:p>
                      <a:r>
                        <a:rPr lang="en-US" sz="2000" dirty="0" smtClean="0"/>
                        <a:t>Compute optimized with 2 GB of RAM and 16 GB of</a:t>
                      </a:r>
                      <a:r>
                        <a:rPr lang="en-US" sz="2000" baseline="0" dirty="0" smtClean="0"/>
                        <a:t> SSD per core</a:t>
                      </a:r>
                      <a:endParaRPr lang="en-US" sz="2000" dirty="0"/>
                    </a:p>
                  </a:txBody>
                  <a:tcPr marL="91416" marR="91416" marT="45708" marB="45708"/>
                </a:tc>
                <a:extLst>
                  <a:ext uri="{0D108BD9-81ED-4DB2-BD59-A6C34878D82A}">
                    <a16:rowId xmlns:a16="http://schemas.microsoft.com/office/drawing/2014/main" val="1760613754"/>
                  </a:ext>
                </a:extLst>
              </a:tr>
              <a:tr h="396137">
                <a:tc>
                  <a:txBody>
                    <a:bodyPr/>
                    <a:lstStyle/>
                    <a:p>
                      <a:r>
                        <a:rPr lang="en-US" sz="2000" b="1" dirty="0" smtClean="0"/>
                        <a:t>FS</a:t>
                      </a:r>
                      <a:endParaRPr lang="en-US" sz="2000" b="1" dirty="0"/>
                    </a:p>
                  </a:txBody>
                  <a:tcPr marL="91416" marR="91416" marT="45708" marB="45708"/>
                </a:tc>
                <a:tc>
                  <a:txBody>
                    <a:bodyPr/>
                    <a:lstStyle/>
                    <a:p>
                      <a:r>
                        <a:rPr lang="en-US" sz="2000" dirty="0" smtClean="0"/>
                        <a:t>F series with support for Azure Premium Storage connectivity</a:t>
                      </a:r>
                      <a:endParaRPr lang="en-US" sz="2000" dirty="0"/>
                    </a:p>
                  </a:txBody>
                  <a:tcPr marL="91416" marR="91416" marT="45708" marB="45708"/>
                </a:tc>
                <a:extLst>
                  <a:ext uri="{0D108BD9-81ED-4DB2-BD59-A6C34878D82A}">
                    <a16:rowId xmlns:a16="http://schemas.microsoft.com/office/drawing/2014/main" val="1982660085"/>
                  </a:ext>
                </a:extLst>
              </a:tr>
              <a:tr h="396137">
                <a:tc>
                  <a:txBody>
                    <a:bodyPr/>
                    <a:lstStyle/>
                    <a:p>
                      <a:r>
                        <a:rPr lang="en-US" sz="2000" b="1" dirty="0"/>
                        <a:t>G</a:t>
                      </a:r>
                    </a:p>
                  </a:txBody>
                  <a:tcPr marL="91416" marR="91416" marT="45708" marB="45708"/>
                </a:tc>
                <a:tc>
                  <a:txBody>
                    <a:bodyPr/>
                    <a:lstStyle/>
                    <a:p>
                      <a:r>
                        <a:rPr lang="en-US" sz="2000" dirty="0"/>
                        <a:t>Performance compute with massive</a:t>
                      </a:r>
                      <a:r>
                        <a:rPr lang="en-US" sz="2000" baseline="0" dirty="0"/>
                        <a:t> scale and SSD temporary drives</a:t>
                      </a:r>
                      <a:endParaRPr lang="en-US" sz="2000" dirty="0"/>
                    </a:p>
                  </a:txBody>
                  <a:tcPr marL="91416" marR="91416" marT="45708" marB="45708"/>
                </a:tc>
                <a:extLst>
                  <a:ext uri="{0D108BD9-81ED-4DB2-BD59-A6C34878D82A}">
                    <a16:rowId xmlns:a16="http://schemas.microsoft.com/office/drawing/2014/main" val="2838286510"/>
                  </a:ext>
                </a:extLst>
              </a:tr>
              <a:tr h="396137">
                <a:tc>
                  <a:txBody>
                    <a:bodyPr/>
                    <a:lstStyle/>
                    <a:p>
                      <a:r>
                        <a:rPr lang="en-US" sz="2000" b="1" dirty="0"/>
                        <a:t>GS</a:t>
                      </a:r>
                    </a:p>
                  </a:txBody>
                  <a:tcPr marL="91416" marR="91416" marT="45708" marB="4570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 series with support Azure Premium Storage connectivity</a:t>
                      </a:r>
                    </a:p>
                  </a:txBody>
                  <a:tcPr marL="91416" marR="91416" marT="45708" marB="45708"/>
                </a:tc>
                <a:extLst>
                  <a:ext uri="{0D108BD9-81ED-4DB2-BD59-A6C34878D82A}">
                    <a16:rowId xmlns:a16="http://schemas.microsoft.com/office/drawing/2014/main" val="954914162"/>
                  </a:ext>
                </a:extLst>
              </a:tr>
              <a:tr h="396137">
                <a:tc>
                  <a:txBody>
                    <a:bodyPr/>
                    <a:lstStyle/>
                    <a:p>
                      <a:r>
                        <a:rPr lang="en-US" sz="2000" b="1" dirty="0"/>
                        <a:t>N</a:t>
                      </a:r>
                    </a:p>
                  </a:txBody>
                  <a:tcPr marL="91416" marR="91416" marT="45708" marB="45708"/>
                </a:tc>
                <a:tc>
                  <a:txBody>
                    <a:bodyPr/>
                    <a:lstStyle/>
                    <a:p>
                      <a:r>
                        <a:rPr lang="en-US" sz="2000" dirty="0"/>
                        <a:t>GPU</a:t>
                      </a:r>
                      <a:r>
                        <a:rPr lang="en-US" sz="2000" baseline="0" dirty="0"/>
                        <a:t> capabilities for graphical intensive workloads</a:t>
                      </a:r>
                      <a:endParaRPr lang="en-US" sz="2000" dirty="0"/>
                    </a:p>
                  </a:txBody>
                  <a:tcPr marL="91416" marR="91416" marT="45708" marB="45708"/>
                </a:tc>
                <a:extLst>
                  <a:ext uri="{0D108BD9-81ED-4DB2-BD59-A6C34878D82A}">
                    <a16:rowId xmlns:a16="http://schemas.microsoft.com/office/drawing/2014/main" val="2698299976"/>
                  </a:ext>
                </a:extLst>
              </a:tr>
            </a:tbl>
          </a:graphicData>
        </a:graphic>
      </p:graphicFrame>
      <p:sp>
        <p:nvSpPr>
          <p:cNvPr id="4" name="Content Placeholder 3"/>
          <p:cNvSpPr>
            <a:spLocks noGrp="1"/>
          </p:cNvSpPr>
          <p:nvPr>
            <p:ph idx="1"/>
          </p:nvPr>
        </p:nvSpPr>
        <p:spPr>
          <a:xfrm>
            <a:off x="150813" y="1185334"/>
            <a:ext cx="11887200" cy="4974398"/>
          </a:xfrm>
        </p:spPr>
        <p:txBody>
          <a:bodyPr>
            <a:normAutofit/>
          </a:bodyPr>
          <a:lstStyle/>
          <a:p>
            <a:r>
              <a:rPr lang="en-US" sz="1800" dirty="0"/>
              <a:t>Azure VMs are created of a specific series, tier and </a:t>
            </a:r>
            <a:r>
              <a:rPr lang="en-US" sz="1800" dirty="0" smtClean="0"/>
              <a:t>size. Each </a:t>
            </a:r>
            <a:r>
              <a:rPr lang="en-US" sz="1800" dirty="0"/>
              <a:t>series has different scale and capabilities</a:t>
            </a:r>
          </a:p>
          <a:p>
            <a:r>
              <a:rPr lang="en-US" sz="1800" dirty="0"/>
              <a:t>Sizes impact CPU, memory, temporary storage size, number of data disks and network adapters, network egress and some advanced features (e.g. RDMA)</a:t>
            </a:r>
          </a:p>
          <a:p>
            <a:r>
              <a:rPr lang="en-US" sz="1800" dirty="0"/>
              <a:t>Tier impacts IOPS, egress and some features (load balancing and auto-scale)</a:t>
            </a:r>
          </a:p>
          <a:p>
            <a:endParaRPr lang="en-US" sz="1800" dirty="0"/>
          </a:p>
        </p:txBody>
      </p:sp>
    </p:spTree>
    <p:extLst>
      <p:ext uri="{BB962C8B-B14F-4D97-AF65-F5344CB8AC3E}">
        <p14:creationId xmlns:p14="http://schemas.microsoft.com/office/powerpoint/2010/main" val="1120113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At least two instances of any services should always be deployed in an Availability Set</a:t>
            </a:r>
          </a:p>
          <a:p>
            <a:r>
              <a:rPr lang="en-US" dirty="0"/>
              <a:t>This ensures availability of the service in planned and unplanned situations</a:t>
            </a:r>
          </a:p>
          <a:p>
            <a:r>
              <a:rPr lang="en-US" dirty="0"/>
              <a:t>Placing VMs in an Availability Set tells Azure to ensure they are distributed over three fault domains (ARM) and five update domains</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Availability Sets</a:t>
            </a:r>
          </a:p>
        </p:txBody>
      </p:sp>
      <p:pic>
        <p:nvPicPr>
          <p:cNvPr id="4" name="Picture 3"/>
          <p:cNvPicPr>
            <a:picLocks noChangeAspect="1"/>
          </p:cNvPicPr>
          <p:nvPr/>
        </p:nvPicPr>
        <p:blipFill rotWithShape="1">
          <a:blip r:embed="rId3"/>
          <a:srcRect r="4886"/>
          <a:stretch/>
        </p:blipFill>
        <p:spPr>
          <a:xfrm>
            <a:off x="676480" y="4359645"/>
            <a:ext cx="10563835" cy="2070196"/>
          </a:xfrm>
          <a:prstGeom prst="rect">
            <a:avLst/>
          </a:prstGeom>
        </p:spPr>
      </p:pic>
    </p:spTree>
    <p:extLst>
      <p:ext uri="{BB962C8B-B14F-4D97-AF65-F5344CB8AC3E}">
        <p14:creationId xmlns:p14="http://schemas.microsoft.com/office/powerpoint/2010/main" val="4177162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Don’t mix workloads in Availability Set</a:t>
            </a:r>
          </a:p>
        </p:txBody>
      </p:sp>
      <p:sp>
        <p:nvSpPr>
          <p:cNvPr id="3" name="Content Placeholder 2"/>
          <p:cNvSpPr>
            <a:spLocks noGrp="1"/>
          </p:cNvSpPr>
          <p:nvPr>
            <p:ph idx="1"/>
          </p:nvPr>
        </p:nvSpPr>
        <p:spPr/>
        <p:txBody>
          <a:bodyPr/>
          <a:lstStyle/>
          <a:p>
            <a:r>
              <a:rPr lang="en-US" dirty="0"/>
              <a:t>One Availability Set for each type of workload</a:t>
            </a:r>
          </a:p>
          <a:p>
            <a:r>
              <a:rPr lang="en-US" dirty="0"/>
              <a:t>Remember spreads all over three fault domains</a:t>
            </a:r>
          </a:p>
          <a:p>
            <a:r>
              <a:rPr lang="en-US" dirty="0"/>
              <a:t>If you mix you could get all of one type on one fault domain and all the other type on another which would not provide protection for the workload</a:t>
            </a:r>
          </a:p>
        </p:txBody>
      </p:sp>
      <p:sp>
        <p:nvSpPr>
          <p:cNvPr id="4" name="Rectangle 3"/>
          <p:cNvSpPr/>
          <p:nvPr/>
        </p:nvSpPr>
        <p:spPr>
          <a:xfrm>
            <a:off x="2103421" y="4154717"/>
            <a:ext cx="1320676" cy="1767083"/>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2199"/>
          </a:p>
        </p:txBody>
      </p:sp>
      <p:sp>
        <p:nvSpPr>
          <p:cNvPr id="9" name="Rectangle 8"/>
          <p:cNvSpPr/>
          <p:nvPr/>
        </p:nvSpPr>
        <p:spPr>
          <a:xfrm>
            <a:off x="2199291" y="4383788"/>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10" name="Rectangle 9"/>
          <p:cNvSpPr/>
          <p:nvPr/>
        </p:nvSpPr>
        <p:spPr>
          <a:xfrm>
            <a:off x="2199291" y="4664597"/>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12" name="Rectangle 11"/>
          <p:cNvSpPr/>
          <p:nvPr/>
        </p:nvSpPr>
        <p:spPr>
          <a:xfrm>
            <a:off x="2199291" y="5226215"/>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13" name="Rectangle 12"/>
          <p:cNvSpPr/>
          <p:nvPr/>
        </p:nvSpPr>
        <p:spPr>
          <a:xfrm>
            <a:off x="2199291" y="5507025"/>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16" name="Rectangle 15"/>
          <p:cNvSpPr/>
          <p:nvPr/>
        </p:nvSpPr>
        <p:spPr>
          <a:xfrm>
            <a:off x="2199291" y="4945406"/>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32" name="Rectangle 31"/>
          <p:cNvSpPr/>
          <p:nvPr/>
        </p:nvSpPr>
        <p:spPr>
          <a:xfrm>
            <a:off x="3635043" y="4154717"/>
            <a:ext cx="1320676" cy="1767083"/>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2199"/>
          </a:p>
        </p:txBody>
      </p:sp>
      <p:sp>
        <p:nvSpPr>
          <p:cNvPr id="33" name="Rectangle 32"/>
          <p:cNvSpPr/>
          <p:nvPr/>
        </p:nvSpPr>
        <p:spPr>
          <a:xfrm>
            <a:off x="3730913" y="4383788"/>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34" name="Rectangle 33"/>
          <p:cNvSpPr/>
          <p:nvPr/>
        </p:nvSpPr>
        <p:spPr>
          <a:xfrm>
            <a:off x="3730913" y="4664597"/>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35" name="Rectangle 34"/>
          <p:cNvSpPr/>
          <p:nvPr/>
        </p:nvSpPr>
        <p:spPr>
          <a:xfrm>
            <a:off x="3730913" y="5226215"/>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36" name="Rectangle 35"/>
          <p:cNvSpPr/>
          <p:nvPr/>
        </p:nvSpPr>
        <p:spPr>
          <a:xfrm>
            <a:off x="3730913" y="5507025"/>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37" name="Rectangle 36"/>
          <p:cNvSpPr/>
          <p:nvPr/>
        </p:nvSpPr>
        <p:spPr>
          <a:xfrm>
            <a:off x="3730913" y="4945406"/>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38" name="TextBox 37"/>
          <p:cNvSpPr txBox="1"/>
          <p:nvPr/>
        </p:nvSpPr>
        <p:spPr>
          <a:xfrm>
            <a:off x="2181860" y="5890726"/>
            <a:ext cx="1163798" cy="768985"/>
          </a:xfrm>
          <a:prstGeom prst="rect">
            <a:avLst/>
          </a:prstGeom>
          <a:noFill/>
        </p:spPr>
        <p:txBody>
          <a:bodyPr wrap="none" rtlCol="0">
            <a:spAutoFit/>
          </a:bodyPr>
          <a:lstStyle/>
          <a:p>
            <a:pPr algn="ctr"/>
            <a:r>
              <a:rPr lang="en-US" sz="2199" dirty="0">
                <a:solidFill>
                  <a:srgbClr val="0070C0"/>
                </a:solidFill>
              </a:rPr>
              <a:t>Fault</a:t>
            </a:r>
            <a:br>
              <a:rPr lang="en-US" sz="2199" dirty="0">
                <a:solidFill>
                  <a:srgbClr val="0070C0"/>
                </a:solidFill>
              </a:rPr>
            </a:br>
            <a:r>
              <a:rPr lang="en-US" sz="2199" dirty="0">
                <a:solidFill>
                  <a:srgbClr val="0070C0"/>
                </a:solidFill>
              </a:rPr>
              <a:t>Domain</a:t>
            </a:r>
          </a:p>
        </p:txBody>
      </p:sp>
      <p:sp>
        <p:nvSpPr>
          <p:cNvPr id="39" name="TextBox 38"/>
          <p:cNvSpPr txBox="1"/>
          <p:nvPr/>
        </p:nvSpPr>
        <p:spPr>
          <a:xfrm>
            <a:off x="3713482" y="5890726"/>
            <a:ext cx="1163798" cy="768985"/>
          </a:xfrm>
          <a:prstGeom prst="rect">
            <a:avLst/>
          </a:prstGeom>
          <a:noFill/>
        </p:spPr>
        <p:txBody>
          <a:bodyPr wrap="none" rtlCol="0">
            <a:spAutoFit/>
          </a:bodyPr>
          <a:lstStyle/>
          <a:p>
            <a:pPr algn="ctr"/>
            <a:r>
              <a:rPr lang="en-US" sz="2199" dirty="0">
                <a:solidFill>
                  <a:srgbClr val="0070C0"/>
                </a:solidFill>
              </a:rPr>
              <a:t>Fault</a:t>
            </a:r>
            <a:br>
              <a:rPr lang="en-US" sz="2199" dirty="0">
                <a:solidFill>
                  <a:srgbClr val="0070C0"/>
                </a:solidFill>
              </a:rPr>
            </a:br>
            <a:r>
              <a:rPr lang="en-US" sz="2199" dirty="0">
                <a:solidFill>
                  <a:srgbClr val="0070C0"/>
                </a:solidFill>
              </a:rPr>
              <a:t>Domain</a:t>
            </a:r>
          </a:p>
        </p:txBody>
      </p:sp>
      <p:sp>
        <p:nvSpPr>
          <p:cNvPr id="40" name="Rectangle 39"/>
          <p:cNvSpPr/>
          <p:nvPr/>
        </p:nvSpPr>
        <p:spPr>
          <a:xfrm>
            <a:off x="2286028" y="4383788"/>
            <a:ext cx="384911" cy="196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IIS</a:t>
            </a:r>
          </a:p>
        </p:txBody>
      </p:sp>
      <p:sp>
        <p:nvSpPr>
          <p:cNvPr id="41" name="Rectangle 40"/>
          <p:cNvSpPr/>
          <p:nvPr/>
        </p:nvSpPr>
        <p:spPr>
          <a:xfrm>
            <a:off x="2660136" y="4945405"/>
            <a:ext cx="384911" cy="196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IIS</a:t>
            </a:r>
          </a:p>
        </p:txBody>
      </p:sp>
      <p:sp>
        <p:nvSpPr>
          <p:cNvPr id="42" name="Rectangle 41"/>
          <p:cNvSpPr/>
          <p:nvPr/>
        </p:nvSpPr>
        <p:spPr>
          <a:xfrm>
            <a:off x="4102925" y="4664597"/>
            <a:ext cx="384911" cy="196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900" dirty="0"/>
              <a:t>SQL</a:t>
            </a:r>
          </a:p>
        </p:txBody>
      </p:sp>
      <p:sp>
        <p:nvSpPr>
          <p:cNvPr id="43" name="Rectangle 42"/>
          <p:cNvSpPr/>
          <p:nvPr/>
        </p:nvSpPr>
        <p:spPr>
          <a:xfrm>
            <a:off x="3788356" y="4940610"/>
            <a:ext cx="384911" cy="196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900" dirty="0"/>
              <a:t>SQL</a:t>
            </a:r>
          </a:p>
        </p:txBody>
      </p:sp>
      <p:sp>
        <p:nvSpPr>
          <p:cNvPr id="44" name="Rounded Rectangle 43"/>
          <p:cNvSpPr/>
          <p:nvPr/>
        </p:nvSpPr>
        <p:spPr>
          <a:xfrm>
            <a:off x="1932570" y="4275000"/>
            <a:ext cx="3159471" cy="1049537"/>
          </a:xfrm>
          <a:prstGeom prst="roundRect">
            <a:avLst/>
          </a:prstGeom>
          <a:solidFill>
            <a:srgbClr val="DEEDF2">
              <a:alpha val="30196"/>
            </a:srgbClr>
          </a:solid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45" name="TextBox 44"/>
          <p:cNvSpPr txBox="1"/>
          <p:nvPr/>
        </p:nvSpPr>
        <p:spPr>
          <a:xfrm>
            <a:off x="2137572" y="3928614"/>
            <a:ext cx="2827538" cy="430647"/>
          </a:xfrm>
          <a:prstGeom prst="rect">
            <a:avLst/>
          </a:prstGeom>
          <a:noFill/>
        </p:spPr>
        <p:txBody>
          <a:bodyPr wrap="none" rtlCol="0">
            <a:spAutoFit/>
          </a:bodyPr>
          <a:lstStyle/>
          <a:p>
            <a:pPr algn="ctr"/>
            <a:r>
              <a:rPr lang="en-US" sz="2199" dirty="0">
                <a:solidFill>
                  <a:srgbClr val="0070C0"/>
                </a:solidFill>
              </a:rPr>
              <a:t>Single Availability Set</a:t>
            </a:r>
          </a:p>
        </p:txBody>
      </p:sp>
      <p:sp>
        <p:nvSpPr>
          <p:cNvPr id="46" name="Rectangle 45"/>
          <p:cNvSpPr/>
          <p:nvPr/>
        </p:nvSpPr>
        <p:spPr>
          <a:xfrm>
            <a:off x="6770537" y="4154717"/>
            <a:ext cx="1320676" cy="1767083"/>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2199"/>
          </a:p>
        </p:txBody>
      </p:sp>
      <p:sp>
        <p:nvSpPr>
          <p:cNvPr id="47" name="Rectangle 46"/>
          <p:cNvSpPr/>
          <p:nvPr/>
        </p:nvSpPr>
        <p:spPr>
          <a:xfrm>
            <a:off x="6866407" y="4383788"/>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48" name="Rectangle 47"/>
          <p:cNvSpPr/>
          <p:nvPr/>
        </p:nvSpPr>
        <p:spPr>
          <a:xfrm>
            <a:off x="6866407" y="4664597"/>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49" name="Rectangle 48"/>
          <p:cNvSpPr/>
          <p:nvPr/>
        </p:nvSpPr>
        <p:spPr>
          <a:xfrm>
            <a:off x="6866407" y="5226215"/>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50" name="Rectangle 49"/>
          <p:cNvSpPr/>
          <p:nvPr/>
        </p:nvSpPr>
        <p:spPr>
          <a:xfrm>
            <a:off x="6866407" y="5507025"/>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51" name="Rectangle 50"/>
          <p:cNvSpPr/>
          <p:nvPr/>
        </p:nvSpPr>
        <p:spPr>
          <a:xfrm>
            <a:off x="6866407" y="4945406"/>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52" name="Rectangle 51"/>
          <p:cNvSpPr/>
          <p:nvPr/>
        </p:nvSpPr>
        <p:spPr>
          <a:xfrm>
            <a:off x="8302159" y="4154717"/>
            <a:ext cx="1320676" cy="1767083"/>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2199"/>
          </a:p>
        </p:txBody>
      </p:sp>
      <p:sp>
        <p:nvSpPr>
          <p:cNvPr id="53" name="Rectangle 52"/>
          <p:cNvSpPr/>
          <p:nvPr/>
        </p:nvSpPr>
        <p:spPr>
          <a:xfrm>
            <a:off x="8398029" y="4383788"/>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54" name="Rectangle 53"/>
          <p:cNvSpPr/>
          <p:nvPr/>
        </p:nvSpPr>
        <p:spPr>
          <a:xfrm>
            <a:off x="8398029" y="4664597"/>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55" name="Rectangle 54"/>
          <p:cNvSpPr/>
          <p:nvPr/>
        </p:nvSpPr>
        <p:spPr>
          <a:xfrm>
            <a:off x="8398029" y="5226215"/>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56" name="Rectangle 55"/>
          <p:cNvSpPr/>
          <p:nvPr/>
        </p:nvSpPr>
        <p:spPr>
          <a:xfrm>
            <a:off x="8398029" y="5507025"/>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57" name="Rectangle 56"/>
          <p:cNvSpPr/>
          <p:nvPr/>
        </p:nvSpPr>
        <p:spPr>
          <a:xfrm>
            <a:off x="8398029" y="4945406"/>
            <a:ext cx="1128938" cy="19664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199"/>
          </a:p>
        </p:txBody>
      </p:sp>
      <p:sp>
        <p:nvSpPr>
          <p:cNvPr id="58" name="TextBox 57"/>
          <p:cNvSpPr txBox="1"/>
          <p:nvPr/>
        </p:nvSpPr>
        <p:spPr>
          <a:xfrm>
            <a:off x="6848976" y="5890726"/>
            <a:ext cx="1163798" cy="768985"/>
          </a:xfrm>
          <a:prstGeom prst="rect">
            <a:avLst/>
          </a:prstGeom>
          <a:noFill/>
        </p:spPr>
        <p:txBody>
          <a:bodyPr wrap="none" rtlCol="0">
            <a:spAutoFit/>
          </a:bodyPr>
          <a:lstStyle/>
          <a:p>
            <a:pPr algn="ctr"/>
            <a:r>
              <a:rPr lang="en-US" sz="2199" dirty="0">
                <a:solidFill>
                  <a:srgbClr val="0070C0"/>
                </a:solidFill>
              </a:rPr>
              <a:t>Fault</a:t>
            </a:r>
            <a:br>
              <a:rPr lang="en-US" sz="2199" dirty="0">
                <a:solidFill>
                  <a:srgbClr val="0070C0"/>
                </a:solidFill>
              </a:rPr>
            </a:br>
            <a:r>
              <a:rPr lang="en-US" sz="2199" dirty="0">
                <a:solidFill>
                  <a:srgbClr val="0070C0"/>
                </a:solidFill>
              </a:rPr>
              <a:t>Domain</a:t>
            </a:r>
          </a:p>
        </p:txBody>
      </p:sp>
      <p:sp>
        <p:nvSpPr>
          <p:cNvPr id="59" name="TextBox 58"/>
          <p:cNvSpPr txBox="1"/>
          <p:nvPr/>
        </p:nvSpPr>
        <p:spPr>
          <a:xfrm>
            <a:off x="8380598" y="5890726"/>
            <a:ext cx="1163798" cy="768985"/>
          </a:xfrm>
          <a:prstGeom prst="rect">
            <a:avLst/>
          </a:prstGeom>
          <a:noFill/>
        </p:spPr>
        <p:txBody>
          <a:bodyPr wrap="none" rtlCol="0">
            <a:spAutoFit/>
          </a:bodyPr>
          <a:lstStyle/>
          <a:p>
            <a:pPr algn="ctr"/>
            <a:r>
              <a:rPr lang="en-US" sz="2199" dirty="0">
                <a:solidFill>
                  <a:srgbClr val="0070C0"/>
                </a:solidFill>
              </a:rPr>
              <a:t>Fault</a:t>
            </a:r>
            <a:br>
              <a:rPr lang="en-US" sz="2199" dirty="0">
                <a:solidFill>
                  <a:srgbClr val="0070C0"/>
                </a:solidFill>
              </a:rPr>
            </a:br>
            <a:r>
              <a:rPr lang="en-US" sz="2199" dirty="0">
                <a:solidFill>
                  <a:srgbClr val="0070C0"/>
                </a:solidFill>
              </a:rPr>
              <a:t>Domain</a:t>
            </a:r>
          </a:p>
        </p:txBody>
      </p:sp>
      <p:sp>
        <p:nvSpPr>
          <p:cNvPr id="60" name="Rectangle 59"/>
          <p:cNvSpPr/>
          <p:nvPr/>
        </p:nvSpPr>
        <p:spPr>
          <a:xfrm>
            <a:off x="6953145" y="4383788"/>
            <a:ext cx="384911" cy="196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IIS</a:t>
            </a:r>
          </a:p>
        </p:txBody>
      </p:sp>
      <p:sp>
        <p:nvSpPr>
          <p:cNvPr id="61" name="Rectangle 60"/>
          <p:cNvSpPr/>
          <p:nvPr/>
        </p:nvSpPr>
        <p:spPr>
          <a:xfrm>
            <a:off x="8969386" y="4673103"/>
            <a:ext cx="384911" cy="196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IIS</a:t>
            </a:r>
          </a:p>
        </p:txBody>
      </p:sp>
      <p:sp>
        <p:nvSpPr>
          <p:cNvPr id="62" name="Rectangle 61"/>
          <p:cNvSpPr/>
          <p:nvPr/>
        </p:nvSpPr>
        <p:spPr>
          <a:xfrm>
            <a:off x="7032061" y="5226214"/>
            <a:ext cx="384911" cy="196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900" dirty="0"/>
              <a:t>SQL</a:t>
            </a:r>
          </a:p>
        </p:txBody>
      </p:sp>
      <p:sp>
        <p:nvSpPr>
          <p:cNvPr id="63" name="Rectangle 62"/>
          <p:cNvSpPr/>
          <p:nvPr/>
        </p:nvSpPr>
        <p:spPr>
          <a:xfrm>
            <a:off x="8584476" y="4940610"/>
            <a:ext cx="384911" cy="196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900" dirty="0"/>
              <a:t>SQL</a:t>
            </a:r>
          </a:p>
        </p:txBody>
      </p:sp>
      <p:sp>
        <p:nvSpPr>
          <p:cNvPr id="65" name="TextBox 64"/>
          <p:cNvSpPr txBox="1"/>
          <p:nvPr/>
        </p:nvSpPr>
        <p:spPr>
          <a:xfrm>
            <a:off x="6956149" y="4012116"/>
            <a:ext cx="2365994" cy="430647"/>
          </a:xfrm>
          <a:prstGeom prst="rect">
            <a:avLst/>
          </a:prstGeom>
          <a:noFill/>
        </p:spPr>
        <p:txBody>
          <a:bodyPr wrap="none" rtlCol="0">
            <a:spAutoFit/>
          </a:bodyPr>
          <a:lstStyle/>
          <a:p>
            <a:pPr algn="ctr"/>
            <a:r>
              <a:rPr lang="en-US" sz="2199" dirty="0">
                <a:solidFill>
                  <a:srgbClr val="0070C0"/>
                </a:solidFill>
              </a:rPr>
              <a:t>IIS Availability Set</a:t>
            </a:r>
          </a:p>
        </p:txBody>
      </p:sp>
      <p:sp>
        <p:nvSpPr>
          <p:cNvPr id="64" name="Rounded Rectangle 63"/>
          <p:cNvSpPr/>
          <p:nvPr/>
        </p:nvSpPr>
        <p:spPr>
          <a:xfrm>
            <a:off x="6599686" y="4347924"/>
            <a:ext cx="3159471" cy="557068"/>
          </a:xfrm>
          <a:prstGeom prst="roundRect">
            <a:avLst/>
          </a:prstGeom>
          <a:solidFill>
            <a:srgbClr val="DEEDF2">
              <a:alpha val="30196"/>
            </a:srgbClr>
          </a:solid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66" name="Rounded Rectangle 65"/>
          <p:cNvSpPr/>
          <p:nvPr/>
        </p:nvSpPr>
        <p:spPr>
          <a:xfrm>
            <a:off x="6574564" y="4921104"/>
            <a:ext cx="3159471" cy="585921"/>
          </a:xfrm>
          <a:prstGeom prst="roundRect">
            <a:avLst/>
          </a:prstGeom>
          <a:solidFill>
            <a:srgbClr val="DEEDF2">
              <a:alpha val="30196"/>
            </a:srgbClr>
          </a:solid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67" name="TextBox 66"/>
          <p:cNvSpPr txBox="1"/>
          <p:nvPr/>
        </p:nvSpPr>
        <p:spPr>
          <a:xfrm>
            <a:off x="6895272" y="5465008"/>
            <a:ext cx="2561509" cy="430647"/>
          </a:xfrm>
          <a:prstGeom prst="rect">
            <a:avLst/>
          </a:prstGeom>
          <a:noFill/>
        </p:spPr>
        <p:txBody>
          <a:bodyPr wrap="none" rtlCol="0">
            <a:spAutoFit/>
          </a:bodyPr>
          <a:lstStyle/>
          <a:p>
            <a:pPr algn="ctr"/>
            <a:r>
              <a:rPr lang="en-US" sz="2199" dirty="0">
                <a:solidFill>
                  <a:srgbClr val="0070C0"/>
                </a:solidFill>
              </a:rPr>
              <a:t>SQL Availability Set</a:t>
            </a:r>
          </a:p>
        </p:txBody>
      </p:sp>
    </p:spTree>
    <p:extLst>
      <p:ext uri="{BB962C8B-B14F-4D97-AF65-F5344CB8AC3E}">
        <p14:creationId xmlns:p14="http://schemas.microsoft.com/office/powerpoint/2010/main" val="329870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p:bldP spid="59" grpId="0"/>
      <p:bldP spid="60" grpId="0" animBg="1"/>
      <p:bldP spid="61" grpId="0" animBg="1"/>
      <p:bldP spid="62" grpId="0" animBg="1"/>
      <p:bldP spid="63" grpId="0" animBg="1"/>
      <p:bldP spid="65" grpId="0"/>
      <p:bldP spid="64" grpId="0" animBg="1"/>
      <p:bldP spid="66" grpId="0" animBg="1"/>
      <p:bldP spid="6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IaaS</a:t>
            </a:r>
            <a:r>
              <a:rPr lang="en-US" dirty="0"/>
              <a:t> VM Service Level Agreement</a:t>
            </a:r>
          </a:p>
        </p:txBody>
      </p:sp>
      <p:sp>
        <p:nvSpPr>
          <p:cNvPr id="3" name="Content Placeholder 2"/>
          <p:cNvSpPr>
            <a:spLocks noGrp="1"/>
          </p:cNvSpPr>
          <p:nvPr>
            <p:ph idx="1"/>
          </p:nvPr>
        </p:nvSpPr>
        <p:spPr/>
        <p:txBody>
          <a:bodyPr>
            <a:normAutofit lnSpcReduction="10000"/>
          </a:bodyPr>
          <a:lstStyle/>
          <a:p>
            <a:r>
              <a:rPr lang="en-US" dirty="0"/>
              <a:t>Defined at </a:t>
            </a:r>
            <a:r>
              <a:rPr lang="en-US" dirty="0">
                <a:hlinkClick r:id="rId3"/>
              </a:rPr>
              <a:t>http://azure.microsoft.com/en-us/support/legal/sla/</a:t>
            </a:r>
            <a:endParaRPr lang="en-US" dirty="0"/>
          </a:p>
          <a:p>
            <a:r>
              <a:rPr lang="en-US" dirty="0"/>
              <a:t>For VMs that have at least two instances and are part of an Availability Set the SLA is 99.95% availability</a:t>
            </a:r>
          </a:p>
          <a:p>
            <a:r>
              <a:rPr lang="en-US" dirty="0"/>
              <a:t>Backed by service credit</a:t>
            </a:r>
          </a:p>
          <a:p>
            <a:r>
              <a:rPr lang="en-US" dirty="0"/>
              <a:t>No SLA for single </a:t>
            </a:r>
            <a:r>
              <a:rPr lang="en-US" dirty="0" smtClean="0"/>
              <a:t>VMs*</a:t>
            </a:r>
            <a:endParaRPr lang="en-US" dirty="0"/>
          </a:p>
          <a:p>
            <a:r>
              <a:rPr lang="en-US" dirty="0"/>
              <a:t>Azure hosts go down for maintenance around once a month but patching is via updated OS image and reboot rather than typical OS patching used by most companies</a:t>
            </a:r>
          </a:p>
          <a:p>
            <a:r>
              <a:rPr lang="en-US" dirty="0"/>
              <a:t>New VMPHU utilized to minimize downtime in planned maintenance</a:t>
            </a:r>
          </a:p>
        </p:txBody>
      </p:sp>
    </p:spTree>
    <p:extLst>
      <p:ext uri="{BB962C8B-B14F-4D97-AF65-F5344CB8AC3E}">
        <p14:creationId xmlns:p14="http://schemas.microsoft.com/office/powerpoint/2010/main" val="2137893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the Marketplace Templates</a:t>
            </a:r>
          </a:p>
        </p:txBody>
      </p:sp>
      <p:sp>
        <p:nvSpPr>
          <p:cNvPr id="4" name="Text Placeholder 3"/>
          <p:cNvSpPr>
            <a:spLocks noGrp="1"/>
          </p:cNvSpPr>
          <p:nvPr>
            <p:ph type="body" sz="quarter" idx="14"/>
          </p:nvPr>
        </p:nvSpPr>
        <p:spPr/>
        <p:txBody>
          <a:bodyPr>
            <a:normAutofit lnSpcReduction="10000"/>
          </a:bodyPr>
          <a:lstStyle/>
          <a:p>
            <a:r>
              <a:rPr lang="en-US" dirty="0"/>
              <a:t>Marketplace templates for:</a:t>
            </a:r>
          </a:p>
          <a:p>
            <a:pPr lvl="1"/>
            <a:r>
              <a:rPr lang="en-US" dirty="0"/>
              <a:t>Windows Server OS (2008 R2 and above)</a:t>
            </a:r>
          </a:p>
          <a:p>
            <a:pPr lvl="1"/>
            <a:r>
              <a:rPr lang="en-US" dirty="0"/>
              <a:t>Linux distributions</a:t>
            </a:r>
          </a:p>
          <a:p>
            <a:pPr lvl="1"/>
            <a:r>
              <a:rPr lang="en-US" dirty="0"/>
              <a:t>Windows Server OS with server applications preinstalled (SQL, </a:t>
            </a:r>
            <a:r>
              <a:rPr lang="en-US" dirty="0" err="1"/>
              <a:t>Biztalk</a:t>
            </a:r>
            <a:r>
              <a:rPr lang="en-US" dirty="0"/>
              <a:t>, SharePoint </a:t>
            </a:r>
            <a:r>
              <a:rPr lang="en-US" dirty="0" err="1"/>
              <a:t>etc</a:t>
            </a:r>
            <a:r>
              <a:rPr lang="en-US" dirty="0"/>
              <a:t>)</a:t>
            </a:r>
          </a:p>
          <a:p>
            <a:pPr lvl="1"/>
            <a:r>
              <a:rPr lang="en-US" dirty="0"/>
              <a:t>3</a:t>
            </a:r>
            <a:r>
              <a:rPr lang="en-US" baseline="30000" dirty="0"/>
              <a:t>rd</a:t>
            </a:r>
            <a:r>
              <a:rPr lang="en-US" dirty="0"/>
              <a:t> party applications/virtual appliances</a:t>
            </a:r>
          </a:p>
          <a:p>
            <a:r>
              <a:rPr lang="en-US" dirty="0"/>
              <a:t>Many provide option to pay for license based on consumption through MS billing or Bring Your Own License (BYOL)</a:t>
            </a:r>
          </a:p>
          <a:p>
            <a:r>
              <a:rPr lang="en-US" dirty="0"/>
              <a:t>Windows Server images include OS </a:t>
            </a:r>
            <a:r>
              <a:rPr lang="en-US" dirty="0" smtClean="0"/>
              <a:t>license or take advantage of Hybrid Use Benefit (HUB)</a:t>
            </a:r>
            <a:endParaRPr lang="en-US" dirty="0"/>
          </a:p>
          <a:p>
            <a:r>
              <a:rPr lang="en-US" dirty="0"/>
              <a:t>MSDN subscriptions feature reduced cost for Windows Server images and enable Windows client for development purposes only</a:t>
            </a:r>
          </a:p>
          <a:p>
            <a:endParaRPr lang="en-US" dirty="0"/>
          </a:p>
          <a:p>
            <a:endParaRPr lang="en-US" dirty="0"/>
          </a:p>
        </p:txBody>
      </p:sp>
    </p:spTree>
    <p:extLst>
      <p:ext uri="{BB962C8B-B14F-4D97-AF65-F5344CB8AC3E}">
        <p14:creationId xmlns:p14="http://schemas.microsoft.com/office/powerpoint/2010/main" val="826809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organizations have a customized OS image used on-premises</a:t>
            </a:r>
          </a:p>
          <a:p>
            <a:r>
              <a:rPr lang="en-US" dirty="0"/>
              <a:t>Custom images can be uploaded that have been </a:t>
            </a:r>
            <a:r>
              <a:rPr lang="en-US" dirty="0" err="1"/>
              <a:t>SYSPREP’d</a:t>
            </a:r>
            <a:r>
              <a:rPr lang="en-US" dirty="0"/>
              <a:t> to be used for new VM creation in Azure</a:t>
            </a:r>
          </a:p>
          <a:p>
            <a:r>
              <a:rPr lang="en-US" dirty="0"/>
              <a:t>Also possible to create a new image directly from an Azure VM</a:t>
            </a:r>
          </a:p>
          <a:p>
            <a:r>
              <a:rPr lang="en-US" dirty="0"/>
              <a:t>Image must not contain an unattend.xml as this is created </a:t>
            </a:r>
            <a:br>
              <a:rPr lang="en-US" dirty="0"/>
            </a:br>
            <a:r>
              <a:rPr lang="en-US" dirty="0"/>
              <a:t>and attached to VM by Azure fabric management at </a:t>
            </a:r>
            <a:br>
              <a:rPr lang="en-US" dirty="0"/>
            </a:br>
            <a:r>
              <a:rPr lang="en-US" dirty="0"/>
              <a:t>creation for VM configuration</a:t>
            </a:r>
          </a:p>
          <a:p>
            <a:endParaRPr lang="en-US" dirty="0"/>
          </a:p>
        </p:txBody>
      </p:sp>
      <p:sp>
        <p:nvSpPr>
          <p:cNvPr id="2" name="Title 1"/>
          <p:cNvSpPr>
            <a:spLocks noGrp="1"/>
          </p:cNvSpPr>
          <p:nvPr>
            <p:ph type="title"/>
          </p:nvPr>
        </p:nvSpPr>
        <p:spPr/>
        <p:txBody>
          <a:bodyPr>
            <a:normAutofit fontScale="90000"/>
          </a:bodyPr>
          <a:lstStyle/>
          <a:p>
            <a:r>
              <a:rPr lang="en-US" dirty="0"/>
              <a:t>Using a Custom Template</a:t>
            </a:r>
          </a:p>
        </p:txBody>
      </p:sp>
      <p:pic>
        <p:nvPicPr>
          <p:cNvPr id="4" name="Picture 3"/>
          <p:cNvPicPr>
            <a:picLocks noChangeAspect="1"/>
          </p:cNvPicPr>
          <p:nvPr/>
        </p:nvPicPr>
        <p:blipFill>
          <a:blip r:embed="rId3"/>
          <a:stretch>
            <a:fillRect/>
          </a:stretch>
        </p:blipFill>
        <p:spPr>
          <a:xfrm>
            <a:off x="8378455" y="3795244"/>
            <a:ext cx="3585129" cy="2704037"/>
          </a:xfrm>
          <a:prstGeom prst="rect">
            <a:avLst/>
          </a:prstGeom>
        </p:spPr>
      </p:pic>
    </p:spTree>
    <p:extLst>
      <p:ext uri="{BB962C8B-B14F-4D97-AF65-F5344CB8AC3E}">
        <p14:creationId xmlns:p14="http://schemas.microsoft.com/office/powerpoint/2010/main" val="2397898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810" y="323023"/>
            <a:ext cx="5033727" cy="3355818"/>
          </a:xfrm>
          <a:prstGeom prst="rect">
            <a:avLst/>
          </a:prstGeom>
        </p:spPr>
      </p:pic>
      <p:sp>
        <p:nvSpPr>
          <p:cNvPr id="2" name="Title 1"/>
          <p:cNvSpPr>
            <a:spLocks noGrp="1"/>
          </p:cNvSpPr>
          <p:nvPr>
            <p:ph type="title"/>
          </p:nvPr>
        </p:nvSpPr>
        <p:spPr/>
        <p:txBody>
          <a:bodyPr>
            <a:normAutofit fontScale="90000"/>
          </a:bodyPr>
          <a:lstStyle/>
          <a:p>
            <a:r>
              <a:rPr lang="en-US" dirty="0" smtClean="0"/>
              <a:t>About Brad</a:t>
            </a:r>
            <a:endParaRPr lang="en-US" dirty="0"/>
          </a:p>
        </p:txBody>
      </p:sp>
      <p:sp>
        <p:nvSpPr>
          <p:cNvPr id="5" name="TextBox 4"/>
          <p:cNvSpPr txBox="1"/>
          <p:nvPr/>
        </p:nvSpPr>
        <p:spPr>
          <a:xfrm>
            <a:off x="615556" y="3522029"/>
            <a:ext cx="6536682" cy="2133483"/>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2000" dirty="0" smtClean="0">
                <a:latin typeface="Segoe UI" pitchFamily="34" charset="0"/>
                <a:ea typeface="Segoe UI" pitchFamily="34" charset="0"/>
                <a:cs typeface="Segoe UI" pitchFamily="34" charset="0"/>
              </a:rPr>
              <a:t>Been a “Softie” for 11 years</a:t>
            </a:r>
          </a:p>
          <a:p>
            <a:pPr marL="171450" indent="-171450">
              <a:buFont typeface="Wingdings" pitchFamily="2" charset="2"/>
              <a:buChar char="§"/>
            </a:pPr>
            <a:r>
              <a:rPr lang="en-US" sz="2000" dirty="0" smtClean="0">
                <a:latin typeface="Segoe UI" pitchFamily="34" charset="0"/>
                <a:ea typeface="Segoe UI" pitchFamily="34" charset="0"/>
                <a:cs typeface="Segoe UI" pitchFamily="34" charset="0"/>
              </a:rPr>
              <a:t>Nicknamed “Cap” – Major Captain America fan</a:t>
            </a:r>
          </a:p>
          <a:p>
            <a:pPr marL="171450" indent="-171450">
              <a:buFont typeface="Wingdings" pitchFamily="2" charset="2"/>
              <a:buChar char="§"/>
            </a:pPr>
            <a:r>
              <a:rPr lang="en-US" sz="2000" dirty="0" smtClean="0">
                <a:latin typeface="Segoe UI" pitchFamily="34" charset="0"/>
                <a:ea typeface="Segoe UI" pitchFamily="34" charset="0"/>
                <a:cs typeface="Segoe UI" pitchFamily="34" charset="0"/>
              </a:rPr>
              <a:t>Microbiologist by school, tech nerd by hobby</a:t>
            </a:r>
          </a:p>
          <a:p>
            <a:pPr marL="171450" indent="-171450">
              <a:buFont typeface="Wingdings" pitchFamily="2" charset="2"/>
              <a:buChar char="§"/>
            </a:pPr>
            <a:r>
              <a:rPr lang="en-US" sz="2000" dirty="0" smtClean="0">
                <a:latin typeface="Segoe UI" pitchFamily="34" charset="0"/>
                <a:ea typeface="Segoe UI" pitchFamily="34" charset="0"/>
                <a:cs typeface="Segoe UI" pitchFamily="34" charset="0"/>
              </a:rPr>
              <a:t>Disney lover and annual </a:t>
            </a:r>
            <a:r>
              <a:rPr lang="en-US" sz="2000" dirty="0" err="1" smtClean="0">
                <a:latin typeface="Segoe UI" pitchFamily="34" charset="0"/>
                <a:ea typeface="Segoe UI" pitchFamily="34" charset="0"/>
                <a:cs typeface="Segoe UI" pitchFamily="34" charset="0"/>
              </a:rPr>
              <a:t>passholder</a:t>
            </a:r>
            <a:endParaRPr lang="en-US" sz="2000" dirty="0" smtClean="0">
              <a:latin typeface="Segoe UI" pitchFamily="34" charset="0"/>
              <a:ea typeface="Segoe UI" pitchFamily="34" charset="0"/>
              <a:cs typeface="Segoe UI" pitchFamily="34" charset="0"/>
            </a:endParaRPr>
          </a:p>
          <a:p>
            <a:pPr marL="171450" indent="-171450">
              <a:buFont typeface="Wingdings" pitchFamily="2" charset="2"/>
              <a:buChar char="§"/>
            </a:pPr>
            <a:r>
              <a:rPr lang="en-US" sz="2000" dirty="0" smtClean="0">
                <a:latin typeface="Segoe UI" pitchFamily="34" charset="0"/>
                <a:ea typeface="Segoe UI" pitchFamily="34" charset="0"/>
                <a:cs typeface="Segoe UI" pitchFamily="34" charset="0"/>
              </a:rPr>
              <a:t>Been in the Azure business 4 years</a:t>
            </a:r>
          </a:p>
          <a:p>
            <a:pPr marL="171450" indent="-171450">
              <a:buFont typeface="Wingdings" pitchFamily="2" charset="2"/>
              <a:buChar char="§"/>
            </a:pPr>
            <a:r>
              <a:rPr lang="en-US" sz="2000" dirty="0" smtClean="0">
                <a:latin typeface="Segoe UI" pitchFamily="34" charset="0"/>
                <a:ea typeface="Segoe UI" pitchFamily="34" charset="0"/>
                <a:cs typeface="Segoe UI" pitchFamily="34" charset="0"/>
              </a:rPr>
              <a:t>Infrastructure background with just enough Visual Studio to be dangerous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656" y="1412511"/>
            <a:ext cx="3452467" cy="5178701"/>
          </a:xfrm>
          <a:prstGeom prst="rect">
            <a:avLst/>
          </a:prstGeom>
        </p:spPr>
      </p:pic>
      <p:sp>
        <p:nvSpPr>
          <p:cNvPr id="8" name="TextBox 7"/>
          <p:cNvSpPr txBox="1"/>
          <p:nvPr/>
        </p:nvSpPr>
        <p:spPr>
          <a:xfrm>
            <a:off x="615556" y="2607168"/>
            <a:ext cx="3422289" cy="1981602"/>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US" sz="2000" dirty="0" smtClean="0">
                <a:latin typeface="Segoe UI" pitchFamily="34" charset="0"/>
                <a:ea typeface="Segoe UI" pitchFamily="34" charset="0"/>
                <a:cs typeface="Segoe UI" pitchFamily="34" charset="0"/>
              </a:rPr>
              <a:t>Wife Emily, Alexis 12, Julia 10</a:t>
            </a:r>
          </a:p>
          <a:p>
            <a:pPr marL="171450" indent="-171450">
              <a:buFont typeface="Wingdings" pitchFamily="2" charset="2"/>
              <a:buChar char="§"/>
            </a:pPr>
            <a:r>
              <a:rPr lang="en-US" sz="2000" dirty="0" smtClean="0">
                <a:latin typeface="Segoe UI" pitchFamily="34" charset="0"/>
                <a:ea typeface="Segoe UI" pitchFamily="34" charset="0"/>
                <a:cs typeface="Segoe UI" pitchFamily="34" charset="0"/>
              </a:rPr>
              <a:t>Georgia Native – 4 generations</a:t>
            </a:r>
          </a:p>
          <a:p>
            <a:pPr marL="171450" indent="-171450">
              <a:buFont typeface="Wingdings" pitchFamily="2" charset="2"/>
              <a:buChar char="§"/>
            </a:pPr>
            <a:r>
              <a:rPr lang="en-US" sz="2000" dirty="0" smtClean="0">
                <a:latin typeface="Segoe UI" pitchFamily="34" charset="0"/>
                <a:ea typeface="Segoe UI" pitchFamily="34" charset="0"/>
                <a:cs typeface="Segoe UI" pitchFamily="34" charset="0"/>
              </a:rPr>
              <a:t>“Renaissance Man”</a:t>
            </a:r>
          </a:p>
          <a:p>
            <a:pPr marL="171450" indent="-171450">
              <a:buFont typeface="Wingdings" pitchFamily="2" charset="2"/>
              <a:buChar char="§"/>
            </a:pPr>
            <a:endParaRPr lang="en-US" sz="2000" dirty="0" smtClean="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270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VM Agent</a:t>
            </a:r>
          </a:p>
        </p:txBody>
      </p:sp>
      <p:sp>
        <p:nvSpPr>
          <p:cNvPr id="3" name="Content Placeholder 2"/>
          <p:cNvSpPr>
            <a:spLocks noGrp="1"/>
          </p:cNvSpPr>
          <p:nvPr>
            <p:ph idx="1"/>
          </p:nvPr>
        </p:nvSpPr>
        <p:spPr/>
        <p:txBody>
          <a:bodyPr>
            <a:normAutofit/>
          </a:bodyPr>
          <a:lstStyle/>
          <a:p>
            <a:r>
              <a:rPr lang="en-US" dirty="0"/>
              <a:t>The VM Agent is installed by default but for older VMs you can manually install from</a:t>
            </a:r>
            <a:br>
              <a:rPr lang="en-US" dirty="0"/>
            </a:br>
            <a:r>
              <a:rPr lang="en-US" dirty="0">
                <a:hlinkClick r:id="rId3"/>
              </a:rPr>
              <a:t>http://go.microsoft.com/fwlink/?LinkID=394789&amp;clcid=0x409</a:t>
            </a:r>
            <a:endParaRPr lang="en-US" dirty="0"/>
          </a:p>
          <a:p>
            <a:r>
              <a:rPr lang="en-US" dirty="0"/>
              <a:t>Once installed in the VM you need to</a:t>
            </a:r>
            <a:br>
              <a:rPr lang="en-US" dirty="0"/>
            </a:br>
            <a:r>
              <a:rPr lang="en-US" dirty="0"/>
              <a:t>tell the Azure fabric the agent is installed</a:t>
            </a:r>
          </a:p>
          <a:p>
            <a:pPr lvl="1"/>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vm</a:t>
            </a:r>
            <a:r>
              <a:rPr lang="en-US" sz="1400" dirty="0">
                <a:latin typeface="Consolas" panose="020B0609020204030204" pitchFamily="49" charset="0"/>
                <a:cs typeface="Consolas" panose="020B0609020204030204" pitchFamily="49" charset="0"/>
              </a:rPr>
              <a:t> = Get-</a:t>
            </a:r>
            <a:r>
              <a:rPr lang="en-US" sz="1400" dirty="0" err="1">
                <a:latin typeface="Consolas" panose="020B0609020204030204" pitchFamily="49" charset="0"/>
                <a:cs typeface="Consolas" panose="020B0609020204030204" pitchFamily="49" charset="0"/>
              </a:rPr>
              <a:t>AzureVM</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ServiceName</a:t>
            </a:r>
            <a:r>
              <a:rPr lang="en-US" sz="1400" dirty="0">
                <a:latin typeface="Consolas" panose="020B0609020204030204" pitchFamily="49" charset="0"/>
                <a:cs typeface="Consolas" panose="020B0609020204030204" pitchFamily="49" charset="0"/>
              </a:rPr>
              <a:t> &lt;cloud service name&gt;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–Name &lt;</a:t>
            </a:r>
            <a:r>
              <a:rPr lang="en-US" sz="1400" dirty="0" err="1">
                <a:latin typeface="Consolas" panose="020B0609020204030204" pitchFamily="49" charset="0"/>
                <a:cs typeface="Consolas" panose="020B0609020204030204" pitchFamily="49" charset="0"/>
              </a:rPr>
              <a:t>vm</a:t>
            </a:r>
            <a:r>
              <a:rPr lang="en-US" sz="1400" dirty="0">
                <a:latin typeface="Consolas" panose="020B0609020204030204" pitchFamily="49" charset="0"/>
                <a:cs typeface="Consolas" panose="020B0609020204030204" pitchFamily="49" charset="0"/>
              </a:rPr>
              <a:t> name&gt;</a:t>
            </a:r>
          </a:p>
          <a:p>
            <a:pPr lvl="1"/>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vm.VM.ProvisionGuestAgent</a:t>
            </a:r>
            <a:r>
              <a:rPr lang="en-US" sz="1400" dirty="0">
                <a:latin typeface="Consolas" panose="020B0609020204030204" pitchFamily="49" charset="0"/>
                <a:cs typeface="Consolas" panose="020B0609020204030204" pitchFamily="49" charset="0"/>
              </a:rPr>
              <a:t> = $true</a:t>
            </a:r>
          </a:p>
          <a:p>
            <a:pPr lvl="1"/>
            <a:r>
              <a:rPr lang="en-US" sz="1400" dirty="0">
                <a:latin typeface="Consolas" panose="020B0609020204030204" pitchFamily="49" charset="0"/>
                <a:cs typeface="Consolas" panose="020B0609020204030204" pitchFamily="49" charset="0"/>
              </a:rPr>
              <a:t>Update-</a:t>
            </a:r>
            <a:r>
              <a:rPr lang="en-US" sz="1400" dirty="0" err="1">
                <a:latin typeface="Consolas" panose="020B0609020204030204" pitchFamily="49" charset="0"/>
                <a:cs typeface="Consolas" panose="020B0609020204030204" pitchFamily="49" charset="0"/>
              </a:rPr>
              <a:t>AzureVM</a:t>
            </a:r>
            <a:r>
              <a:rPr lang="en-US" sz="1400" dirty="0">
                <a:latin typeface="Consolas" panose="020B0609020204030204" pitchFamily="49" charset="0"/>
                <a:cs typeface="Consolas" panose="020B0609020204030204" pitchFamily="49" charset="0"/>
              </a:rPr>
              <a:t> –Name &lt;</a:t>
            </a:r>
            <a:r>
              <a:rPr lang="en-US" sz="1400" dirty="0" err="1">
                <a:latin typeface="Consolas" panose="020B0609020204030204" pitchFamily="49" charset="0"/>
                <a:cs typeface="Consolas" panose="020B0609020204030204" pitchFamily="49" charset="0"/>
              </a:rPr>
              <a:t>vm</a:t>
            </a:r>
            <a:r>
              <a:rPr lang="en-US" sz="1400" dirty="0">
                <a:latin typeface="Consolas" panose="020B0609020204030204" pitchFamily="49" charset="0"/>
                <a:cs typeface="Consolas" panose="020B0609020204030204" pitchFamily="49" charset="0"/>
              </a:rPr>
              <a:t> name&gt; –VM $vm.VM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ServiceName</a:t>
            </a:r>
            <a:r>
              <a:rPr lang="en-US" sz="1400" dirty="0">
                <a:latin typeface="Consolas" panose="020B0609020204030204" pitchFamily="49" charset="0"/>
                <a:cs typeface="Consolas" panose="020B0609020204030204" pitchFamily="49" charset="0"/>
              </a:rPr>
              <a:t> &lt;cloud service name&gt;</a:t>
            </a:r>
          </a:p>
          <a:p>
            <a:pPr lvl="1"/>
            <a:r>
              <a:rPr lang="en-US" sz="1400" dirty="0">
                <a:latin typeface="Consolas" panose="020B0609020204030204" pitchFamily="49" charset="0"/>
                <a:cs typeface="Consolas" panose="020B0609020204030204" pitchFamily="49" charset="0"/>
              </a:rPr>
              <a:t>Get-</a:t>
            </a:r>
            <a:r>
              <a:rPr lang="en-US" sz="1400" dirty="0" err="1">
                <a:latin typeface="Consolas" panose="020B0609020204030204" pitchFamily="49" charset="0"/>
                <a:cs typeface="Consolas" panose="020B0609020204030204" pitchFamily="49" charset="0"/>
              </a:rPr>
              <a:t>AzureVM</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ServiceName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savilltecheastuscs</a:t>
            </a:r>
            <a:r>
              <a:rPr lang="en-US" sz="1400" dirty="0">
                <a:latin typeface="Consolas" panose="020B0609020204030204" pitchFamily="49" charset="0"/>
                <a:cs typeface="Consolas" panose="020B0609020204030204" pitchFamily="49" charset="0"/>
              </a:rPr>
              <a:t> -Name savazudc01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8098" y="3030494"/>
            <a:ext cx="4531941" cy="3552545"/>
          </a:xfrm>
          <a:prstGeom prst="rect">
            <a:avLst/>
          </a:prstGeom>
        </p:spPr>
      </p:pic>
    </p:spTree>
    <p:extLst>
      <p:ext uri="{BB962C8B-B14F-4D97-AF65-F5344CB8AC3E}">
        <p14:creationId xmlns:p14="http://schemas.microsoft.com/office/powerpoint/2010/main" val="1117667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VM Extensions</a:t>
            </a:r>
          </a:p>
        </p:txBody>
      </p:sp>
      <p:sp>
        <p:nvSpPr>
          <p:cNvPr id="3" name="Content Placeholder 2"/>
          <p:cNvSpPr>
            <a:spLocks noGrp="1"/>
          </p:cNvSpPr>
          <p:nvPr>
            <p:ph idx="1"/>
          </p:nvPr>
        </p:nvSpPr>
        <p:spPr/>
        <p:txBody>
          <a:bodyPr>
            <a:normAutofit/>
          </a:bodyPr>
          <a:lstStyle/>
          <a:p>
            <a:r>
              <a:rPr lang="en-US" dirty="0"/>
              <a:t>Enable additional functionality through the agent</a:t>
            </a:r>
          </a:p>
          <a:p>
            <a:pPr lvl="1"/>
            <a:r>
              <a:rPr lang="en-US" dirty="0"/>
              <a:t>Integration with Azure Backup</a:t>
            </a:r>
          </a:p>
          <a:p>
            <a:pPr lvl="1"/>
            <a:r>
              <a:rPr lang="en-US" dirty="0"/>
              <a:t>Malware protection deployment and update</a:t>
            </a:r>
          </a:p>
          <a:p>
            <a:pPr lvl="1"/>
            <a:r>
              <a:rPr lang="en-US" dirty="0"/>
              <a:t>Chef/Puppet/PowerShell DSC integration</a:t>
            </a:r>
          </a:p>
          <a:p>
            <a:pPr lvl="1"/>
            <a:r>
              <a:rPr lang="en-US" dirty="0"/>
              <a:t>Local password reset and RDP reset</a:t>
            </a:r>
          </a:p>
          <a:p>
            <a:pPr lvl="1"/>
            <a:r>
              <a:rPr lang="en-US" dirty="0" err="1"/>
              <a:t>BGInfo</a:t>
            </a:r>
            <a:r>
              <a:rPr lang="en-US" dirty="0"/>
              <a:t> utilization</a:t>
            </a:r>
          </a:p>
          <a:p>
            <a:r>
              <a:rPr lang="en-US" dirty="0"/>
              <a:t>All extensions can be seen using:</a:t>
            </a:r>
          </a:p>
          <a:p>
            <a:pPr lvl="1"/>
            <a:r>
              <a:rPr lang="en-US" dirty="0">
                <a:latin typeface="Consolas" panose="020B0609020204030204" pitchFamily="49" charset="0"/>
                <a:cs typeface="Consolas" panose="020B0609020204030204" pitchFamily="49" charset="0"/>
              </a:rPr>
              <a:t>Get-</a:t>
            </a:r>
            <a:r>
              <a:rPr lang="en-US" dirty="0" err="1">
                <a:latin typeface="Consolas" panose="020B0609020204030204" pitchFamily="49" charset="0"/>
                <a:cs typeface="Consolas" panose="020B0609020204030204" pitchFamily="49" charset="0"/>
              </a:rPr>
              <a:t>AzureVMAvailableExtension</a:t>
            </a:r>
            <a:r>
              <a:rPr lang="en-US" dirty="0">
                <a:latin typeface="Consolas" panose="020B0609020204030204" pitchFamily="49" charset="0"/>
                <a:cs typeface="Consolas" panose="020B0609020204030204" pitchFamily="49" charset="0"/>
              </a:rPr>
              <a:t> | Out-</a:t>
            </a:r>
            <a:r>
              <a:rPr lang="en-US" dirty="0" err="1">
                <a:latin typeface="Consolas" panose="020B0609020204030204" pitchFamily="49" charset="0"/>
                <a:cs typeface="Consolas" panose="020B0609020204030204" pitchFamily="49" charset="0"/>
              </a:rPr>
              <a:t>GridView</a:t>
            </a:r>
            <a:r>
              <a:rPr lang="en-US" dirty="0">
                <a:latin typeface="Consolas" panose="020B0609020204030204" pitchFamily="49" charset="0"/>
                <a:cs typeface="Consolas" panose="020B0609020204030204" pitchFamily="49" charset="0"/>
              </a:rPr>
              <a:t> </a:t>
            </a:r>
          </a:p>
          <a:p>
            <a:pPr lvl="1"/>
            <a:endParaRPr lang="en-US" dirty="0"/>
          </a:p>
          <a:p>
            <a:pPr lvl="1"/>
            <a:endParaRPr lang="en-US" dirty="0"/>
          </a:p>
        </p:txBody>
      </p:sp>
    </p:spTree>
    <p:extLst>
      <p:ext uri="{BB962C8B-B14F-4D97-AF65-F5344CB8AC3E}">
        <p14:creationId xmlns:p14="http://schemas.microsoft.com/office/powerpoint/2010/main" val="3399612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a:xfrm>
            <a:off x="150813" y="1418454"/>
            <a:ext cx="11887200" cy="4741278"/>
          </a:xfrm>
        </p:spPr>
        <p:txBody>
          <a:bodyPr/>
          <a:lstStyle/>
          <a:p>
            <a:r>
              <a:rPr lang="en-US" dirty="0"/>
              <a:t>IaaS VMs with Azure Service Manager were created inside a Cloud Service which provided a Virtual IP (VIP), DNS name, load balancing and auto-scale capabilities</a:t>
            </a:r>
          </a:p>
          <a:p>
            <a:r>
              <a:rPr lang="en-US" dirty="0"/>
              <a:t>PaaS can utilize Cloud Services for deployment slots and VIP swapping to move deployments between slots but Cloud Service not required with ARM PaaS</a:t>
            </a:r>
          </a:p>
          <a:p>
            <a:r>
              <a:rPr lang="en-US" dirty="0"/>
              <a:t>Azure Resource Manager IaaS no longer uses Cloud Services</a:t>
            </a:r>
          </a:p>
          <a:p>
            <a:endParaRPr lang="en-US" dirty="0"/>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Use of Cloud Services</a:t>
            </a:r>
          </a:p>
        </p:txBody>
      </p:sp>
      <p:grpSp>
        <p:nvGrpSpPr>
          <p:cNvPr id="4" name="Group 3"/>
          <p:cNvGrpSpPr/>
          <p:nvPr/>
        </p:nvGrpSpPr>
        <p:grpSpPr>
          <a:xfrm>
            <a:off x="7211772" y="3669815"/>
            <a:ext cx="4691609" cy="2855374"/>
            <a:chOff x="2095795" y="2298974"/>
            <a:chExt cx="5117675" cy="3114684"/>
          </a:xfrm>
        </p:grpSpPr>
        <p:grpSp>
          <p:nvGrpSpPr>
            <p:cNvPr id="5" name="Group 4"/>
            <p:cNvGrpSpPr/>
            <p:nvPr/>
          </p:nvGrpSpPr>
          <p:grpSpPr>
            <a:xfrm>
              <a:off x="2095795" y="2298974"/>
              <a:ext cx="5117675" cy="3114684"/>
              <a:chOff x="2979683" y="2537086"/>
              <a:chExt cx="4664632" cy="2838956"/>
            </a:xfrm>
          </p:grpSpPr>
          <p:sp>
            <p:nvSpPr>
              <p:cNvPr id="11" name="Oval 10"/>
              <p:cNvSpPr/>
              <p:nvPr/>
            </p:nvSpPr>
            <p:spPr>
              <a:xfrm>
                <a:off x="4133522" y="2537086"/>
                <a:ext cx="2219981" cy="2117206"/>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12" name="Oval 11"/>
              <p:cNvSpPr/>
              <p:nvPr/>
            </p:nvSpPr>
            <p:spPr>
              <a:xfrm>
                <a:off x="2979683" y="3752193"/>
                <a:ext cx="1702675" cy="1623849"/>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13" name="Oval 12"/>
              <p:cNvSpPr/>
              <p:nvPr/>
            </p:nvSpPr>
            <p:spPr>
              <a:xfrm>
                <a:off x="5836197" y="3651632"/>
                <a:ext cx="1808118" cy="1724410"/>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14" name="Rectangle 13"/>
              <p:cNvSpPr/>
              <p:nvPr/>
            </p:nvSpPr>
            <p:spPr>
              <a:xfrm>
                <a:off x="3830320" y="4419600"/>
                <a:ext cx="2915920" cy="956442"/>
              </a:xfrm>
              <a:prstGeom prst="rect">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grpSp>
        <p:grpSp>
          <p:nvGrpSpPr>
            <p:cNvPr id="6" name="Group 5"/>
            <p:cNvGrpSpPr/>
            <p:nvPr/>
          </p:nvGrpSpPr>
          <p:grpSpPr>
            <a:xfrm>
              <a:off x="2095795" y="2298974"/>
              <a:ext cx="5117675" cy="3114684"/>
              <a:chOff x="2979683" y="2537086"/>
              <a:chExt cx="4664632" cy="2838956"/>
            </a:xfrm>
          </p:grpSpPr>
          <p:sp>
            <p:nvSpPr>
              <p:cNvPr id="7" name="Oval 6"/>
              <p:cNvSpPr/>
              <p:nvPr/>
            </p:nvSpPr>
            <p:spPr>
              <a:xfrm>
                <a:off x="2979683" y="3752193"/>
                <a:ext cx="1702675" cy="1623849"/>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8" name="Oval 7"/>
              <p:cNvSpPr/>
              <p:nvPr/>
            </p:nvSpPr>
            <p:spPr>
              <a:xfrm>
                <a:off x="4133522" y="2537086"/>
                <a:ext cx="2219981" cy="2117206"/>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9" name="Oval 8"/>
              <p:cNvSpPr/>
              <p:nvPr/>
            </p:nvSpPr>
            <p:spPr>
              <a:xfrm>
                <a:off x="5836197" y="3651632"/>
                <a:ext cx="1808118" cy="1724410"/>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sp>
            <p:nvSpPr>
              <p:cNvPr id="10" name="Rectangle 9"/>
              <p:cNvSpPr/>
              <p:nvPr/>
            </p:nvSpPr>
            <p:spPr>
              <a:xfrm>
                <a:off x="3830320" y="4419600"/>
                <a:ext cx="2915920" cy="956442"/>
              </a:xfrm>
              <a:prstGeom prst="rect">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799" kern="0">
                  <a:solidFill>
                    <a:prstClr val="white"/>
                  </a:solidFill>
                  <a:latin typeface="Trebuchet MS" panose="020B0603020202020204"/>
                </a:endParaRPr>
              </a:p>
            </p:txBody>
          </p:sp>
        </p:grpSp>
      </p:gr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7083" y="5438679"/>
            <a:ext cx="780087" cy="780087"/>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9850" y="4341235"/>
            <a:ext cx="780087" cy="780087"/>
          </a:xfrm>
          <a:prstGeom prst="rect">
            <a:avLst/>
          </a:prstGeom>
        </p:spPr>
      </p:pic>
      <p:sp>
        <p:nvSpPr>
          <p:cNvPr id="17" name="TextBox 16"/>
          <p:cNvSpPr txBox="1"/>
          <p:nvPr/>
        </p:nvSpPr>
        <p:spPr>
          <a:xfrm>
            <a:off x="9609328" y="5000822"/>
            <a:ext cx="697445" cy="430647"/>
          </a:xfrm>
          <a:prstGeom prst="rect">
            <a:avLst/>
          </a:prstGeom>
          <a:noFill/>
        </p:spPr>
        <p:txBody>
          <a:bodyPr wrap="none" rtlCol="0">
            <a:spAutoFit/>
          </a:bodyPr>
          <a:lstStyle/>
          <a:p>
            <a:pPr defTabSz="914126"/>
            <a:r>
              <a:rPr lang="en-US" sz="2199" dirty="0">
                <a:solidFill>
                  <a:srgbClr val="0070C0"/>
                </a:solidFill>
                <a:latin typeface="Trebuchet MS" panose="020B0603020202020204"/>
              </a:rPr>
              <a:t>VM1</a:t>
            </a:r>
          </a:p>
        </p:txBody>
      </p:sp>
      <p:sp>
        <p:nvSpPr>
          <p:cNvPr id="18" name="TextBox 17"/>
          <p:cNvSpPr txBox="1"/>
          <p:nvPr/>
        </p:nvSpPr>
        <p:spPr>
          <a:xfrm>
            <a:off x="9584078" y="6107616"/>
            <a:ext cx="697445" cy="430647"/>
          </a:xfrm>
          <a:prstGeom prst="rect">
            <a:avLst/>
          </a:prstGeom>
          <a:noFill/>
        </p:spPr>
        <p:txBody>
          <a:bodyPr wrap="none" rtlCol="0">
            <a:spAutoFit/>
          </a:bodyPr>
          <a:lstStyle/>
          <a:p>
            <a:pPr defTabSz="914126"/>
            <a:r>
              <a:rPr lang="en-US" sz="2199" dirty="0">
                <a:solidFill>
                  <a:srgbClr val="0070C0"/>
                </a:solidFill>
                <a:latin typeface="Trebuchet MS" panose="020B0603020202020204"/>
              </a:rPr>
              <a:t>VM2</a:t>
            </a:r>
          </a:p>
        </p:txBody>
      </p:sp>
      <p:sp>
        <p:nvSpPr>
          <p:cNvPr id="19" name="Can 18"/>
          <p:cNvSpPr/>
          <p:nvPr/>
        </p:nvSpPr>
        <p:spPr>
          <a:xfrm rot="17808463">
            <a:off x="8218303" y="4037255"/>
            <a:ext cx="288683" cy="329498"/>
          </a:xfrm>
          <a:prstGeom prst="can">
            <a:avLst/>
          </a:prstGeom>
          <a:solidFill>
            <a:sysClr val="window" lastClr="FFFFFF"/>
          </a:solidFill>
          <a:ln w="28575" cap="flat" cmpd="sng" algn="ctr">
            <a:solidFill>
              <a:srgbClr val="0070C0"/>
            </a:solidFill>
            <a:prstDash val="solid"/>
          </a:ln>
          <a:effectLst/>
        </p:spPr>
        <p:txBody>
          <a:bodyPr rtlCol="0" anchor="ctr"/>
          <a:lstStyle/>
          <a:p>
            <a:pPr algn="ctr" defTabSz="914126">
              <a:defRPr/>
            </a:pPr>
            <a:endParaRPr lang="en-US" sz="1799" kern="0">
              <a:solidFill>
                <a:prstClr val="black"/>
              </a:solidFill>
              <a:latin typeface="Trebuchet MS" panose="020B0603020202020204"/>
            </a:endParaRPr>
          </a:p>
        </p:txBody>
      </p:sp>
      <p:sp>
        <p:nvSpPr>
          <p:cNvPr id="20" name="TextBox 19"/>
          <p:cNvSpPr txBox="1"/>
          <p:nvPr/>
        </p:nvSpPr>
        <p:spPr>
          <a:xfrm>
            <a:off x="7893930" y="4288881"/>
            <a:ext cx="585265" cy="430647"/>
          </a:xfrm>
          <a:prstGeom prst="rect">
            <a:avLst/>
          </a:prstGeom>
          <a:noFill/>
        </p:spPr>
        <p:txBody>
          <a:bodyPr wrap="none" rtlCol="0">
            <a:spAutoFit/>
          </a:bodyPr>
          <a:lstStyle/>
          <a:p>
            <a:pPr defTabSz="914126"/>
            <a:r>
              <a:rPr lang="en-US" sz="2199" dirty="0">
                <a:solidFill>
                  <a:srgbClr val="0070C0"/>
                </a:solidFill>
                <a:latin typeface="Trebuchet MS" panose="020B0603020202020204"/>
              </a:rPr>
              <a:t>VIP</a:t>
            </a:r>
          </a:p>
        </p:txBody>
      </p:sp>
      <p:cxnSp>
        <p:nvCxnSpPr>
          <p:cNvPr id="21" name="Straight Arrow Connector 20"/>
          <p:cNvCxnSpPr/>
          <p:nvPr/>
        </p:nvCxnSpPr>
        <p:spPr>
          <a:xfrm>
            <a:off x="5638637" y="4153995"/>
            <a:ext cx="2416000" cy="0"/>
          </a:xfrm>
          <a:prstGeom prst="straightConnector1">
            <a:avLst/>
          </a:prstGeom>
          <a:noFill/>
          <a:ln w="19050" cap="flat" cmpd="sng" algn="ctr">
            <a:solidFill>
              <a:srgbClr val="0070C0"/>
            </a:solidFill>
            <a:prstDash val="solid"/>
            <a:miter lim="800000"/>
            <a:tailEnd type="triangle"/>
          </a:ln>
          <a:effectLst/>
        </p:spPr>
      </p:cxnSp>
      <p:sp>
        <p:nvSpPr>
          <p:cNvPr id="22" name="TextBox 21"/>
          <p:cNvSpPr txBox="1"/>
          <p:nvPr/>
        </p:nvSpPr>
        <p:spPr>
          <a:xfrm>
            <a:off x="5846991" y="3805447"/>
            <a:ext cx="2191504" cy="430647"/>
          </a:xfrm>
          <a:prstGeom prst="rect">
            <a:avLst/>
          </a:prstGeom>
          <a:noFill/>
        </p:spPr>
        <p:txBody>
          <a:bodyPr wrap="none" rtlCol="0">
            <a:spAutoFit/>
          </a:bodyPr>
          <a:lstStyle/>
          <a:p>
            <a:pPr defTabSz="914126"/>
            <a:r>
              <a:rPr lang="en-US" sz="2199" dirty="0">
                <a:solidFill>
                  <a:srgbClr val="0070C0"/>
                </a:solidFill>
                <a:latin typeface="Calibri" panose="020F0502020204030204"/>
              </a:rPr>
              <a:t>RDP to VIP:52513</a:t>
            </a:r>
          </a:p>
        </p:txBody>
      </p:sp>
      <p:sp>
        <p:nvSpPr>
          <p:cNvPr id="23" name="TextBox 22"/>
          <p:cNvSpPr txBox="1"/>
          <p:nvPr/>
        </p:nvSpPr>
        <p:spPr>
          <a:xfrm>
            <a:off x="5569765" y="4175958"/>
            <a:ext cx="2442662" cy="768985"/>
          </a:xfrm>
          <a:prstGeom prst="rect">
            <a:avLst/>
          </a:prstGeom>
          <a:noFill/>
        </p:spPr>
        <p:txBody>
          <a:bodyPr wrap="none" rtlCol="0">
            <a:spAutoFit/>
          </a:bodyPr>
          <a:lstStyle/>
          <a:p>
            <a:pPr defTabSz="914126"/>
            <a:r>
              <a:rPr lang="en-US" sz="2199" dirty="0">
                <a:solidFill>
                  <a:srgbClr val="0070C0"/>
                </a:solidFill>
                <a:latin typeface="Calibri" panose="020F0502020204030204"/>
              </a:rPr>
              <a:t>Endpoint</a:t>
            </a:r>
          </a:p>
          <a:p>
            <a:pPr defTabSz="914126"/>
            <a:r>
              <a:rPr lang="en-US" sz="2199" dirty="0">
                <a:solidFill>
                  <a:srgbClr val="0070C0"/>
                </a:solidFill>
                <a:latin typeface="Calibri" panose="020F0502020204030204"/>
              </a:rPr>
              <a:t>52513 -&gt; VM1:3389</a:t>
            </a:r>
          </a:p>
        </p:txBody>
      </p:sp>
      <p:sp>
        <p:nvSpPr>
          <p:cNvPr id="24" name="TextBox 23"/>
          <p:cNvSpPr txBox="1"/>
          <p:nvPr/>
        </p:nvSpPr>
        <p:spPr>
          <a:xfrm>
            <a:off x="8884403" y="4744265"/>
            <a:ext cx="755138" cy="430647"/>
          </a:xfrm>
          <a:prstGeom prst="rect">
            <a:avLst/>
          </a:prstGeom>
          <a:noFill/>
        </p:spPr>
        <p:txBody>
          <a:bodyPr wrap="none" rtlCol="0">
            <a:spAutoFit/>
          </a:bodyPr>
          <a:lstStyle/>
          <a:p>
            <a:pPr defTabSz="914126"/>
            <a:r>
              <a:rPr lang="en-US" sz="2199" dirty="0">
                <a:solidFill>
                  <a:srgbClr val="0070C0"/>
                </a:solidFill>
                <a:latin typeface="Calibri" panose="020F0502020204030204"/>
              </a:rPr>
              <a:t>3389</a:t>
            </a:r>
          </a:p>
        </p:txBody>
      </p:sp>
      <p:sp>
        <p:nvSpPr>
          <p:cNvPr id="25" name="TextBox 24"/>
          <p:cNvSpPr txBox="1"/>
          <p:nvPr/>
        </p:nvSpPr>
        <p:spPr>
          <a:xfrm>
            <a:off x="8884403" y="5859585"/>
            <a:ext cx="755138" cy="430647"/>
          </a:xfrm>
          <a:prstGeom prst="rect">
            <a:avLst/>
          </a:prstGeom>
          <a:noFill/>
        </p:spPr>
        <p:txBody>
          <a:bodyPr wrap="none" rtlCol="0">
            <a:spAutoFit/>
          </a:bodyPr>
          <a:lstStyle/>
          <a:p>
            <a:pPr defTabSz="914126"/>
            <a:r>
              <a:rPr lang="en-US" sz="2199" dirty="0">
                <a:solidFill>
                  <a:srgbClr val="0070C0"/>
                </a:solidFill>
                <a:latin typeface="Calibri" panose="020F0502020204030204"/>
              </a:rPr>
              <a:t>3389</a:t>
            </a:r>
          </a:p>
        </p:txBody>
      </p:sp>
      <p:cxnSp>
        <p:nvCxnSpPr>
          <p:cNvPr id="26" name="Straight Arrow Connector 25"/>
          <p:cNvCxnSpPr/>
          <p:nvPr/>
        </p:nvCxnSpPr>
        <p:spPr>
          <a:xfrm>
            <a:off x="8587983" y="4291670"/>
            <a:ext cx="387115" cy="452594"/>
          </a:xfrm>
          <a:prstGeom prst="straightConnector1">
            <a:avLst/>
          </a:prstGeom>
          <a:noFill/>
          <a:ln w="12700" cap="flat" cmpd="sng" algn="ctr">
            <a:solidFill>
              <a:srgbClr val="0070C0"/>
            </a:solidFill>
            <a:prstDash val="dash"/>
            <a:miter lim="800000"/>
            <a:tailEnd type="triangle"/>
          </a:ln>
          <a:effectLst/>
        </p:spPr>
      </p:cxnSp>
      <p:grpSp>
        <p:nvGrpSpPr>
          <p:cNvPr id="59" name="Group 58"/>
          <p:cNvGrpSpPr/>
          <p:nvPr/>
        </p:nvGrpSpPr>
        <p:grpSpPr>
          <a:xfrm>
            <a:off x="190396" y="5134763"/>
            <a:ext cx="5419391" cy="1699847"/>
            <a:chOff x="121868" y="4860459"/>
            <a:chExt cx="6295796" cy="1974740"/>
          </a:xfrm>
        </p:grpSpPr>
        <p:grpSp>
          <p:nvGrpSpPr>
            <p:cNvPr id="27" name="Group 26"/>
            <p:cNvGrpSpPr/>
            <p:nvPr/>
          </p:nvGrpSpPr>
          <p:grpSpPr>
            <a:xfrm>
              <a:off x="3771815" y="4864754"/>
              <a:ext cx="2645849" cy="1610298"/>
              <a:chOff x="2095795" y="2298974"/>
              <a:chExt cx="5117675" cy="3114684"/>
            </a:xfrm>
          </p:grpSpPr>
          <p:grpSp>
            <p:nvGrpSpPr>
              <p:cNvPr id="28" name="Group 27"/>
              <p:cNvGrpSpPr/>
              <p:nvPr/>
            </p:nvGrpSpPr>
            <p:grpSpPr>
              <a:xfrm>
                <a:off x="2095795" y="2298974"/>
                <a:ext cx="5117675" cy="3114684"/>
                <a:chOff x="2979683" y="2537086"/>
                <a:chExt cx="4664632" cy="2838956"/>
              </a:xfrm>
            </p:grpSpPr>
            <p:sp>
              <p:nvSpPr>
                <p:cNvPr id="34" name="Oval 33"/>
                <p:cNvSpPr/>
                <p:nvPr/>
              </p:nvSpPr>
              <p:spPr>
                <a:xfrm>
                  <a:off x="4133522" y="2537086"/>
                  <a:ext cx="2219981" cy="2117206"/>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35" name="Oval 34"/>
                <p:cNvSpPr/>
                <p:nvPr/>
              </p:nvSpPr>
              <p:spPr>
                <a:xfrm>
                  <a:off x="2979683" y="3752193"/>
                  <a:ext cx="1702675" cy="1623849"/>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36" name="Oval 35"/>
                <p:cNvSpPr/>
                <p:nvPr/>
              </p:nvSpPr>
              <p:spPr>
                <a:xfrm>
                  <a:off x="5836197" y="3651632"/>
                  <a:ext cx="1808118" cy="1724410"/>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37" name="Rectangle 36"/>
                <p:cNvSpPr/>
                <p:nvPr/>
              </p:nvSpPr>
              <p:spPr>
                <a:xfrm>
                  <a:off x="3830320" y="4419600"/>
                  <a:ext cx="2915920" cy="956442"/>
                </a:xfrm>
                <a:prstGeom prst="rect">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grpSp>
          <p:grpSp>
            <p:nvGrpSpPr>
              <p:cNvPr id="29" name="Group 28"/>
              <p:cNvGrpSpPr/>
              <p:nvPr/>
            </p:nvGrpSpPr>
            <p:grpSpPr>
              <a:xfrm>
                <a:off x="2095795" y="2298974"/>
                <a:ext cx="5117675" cy="3114684"/>
                <a:chOff x="2979683" y="2537086"/>
                <a:chExt cx="4664632" cy="2838956"/>
              </a:xfrm>
            </p:grpSpPr>
            <p:sp>
              <p:nvSpPr>
                <p:cNvPr id="30" name="Oval 29"/>
                <p:cNvSpPr/>
                <p:nvPr/>
              </p:nvSpPr>
              <p:spPr>
                <a:xfrm>
                  <a:off x="2979683" y="3752193"/>
                  <a:ext cx="1702675" cy="1623849"/>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31" name="Oval 30"/>
                <p:cNvSpPr/>
                <p:nvPr/>
              </p:nvSpPr>
              <p:spPr>
                <a:xfrm>
                  <a:off x="4133522" y="2537086"/>
                  <a:ext cx="2219981" cy="2117206"/>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32" name="Oval 31"/>
                <p:cNvSpPr/>
                <p:nvPr/>
              </p:nvSpPr>
              <p:spPr>
                <a:xfrm>
                  <a:off x="5836197" y="3651632"/>
                  <a:ext cx="1808118" cy="1724410"/>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33" name="Rectangle 32"/>
                <p:cNvSpPr/>
                <p:nvPr/>
              </p:nvSpPr>
              <p:spPr>
                <a:xfrm>
                  <a:off x="3830320" y="4419600"/>
                  <a:ext cx="2915920" cy="956442"/>
                </a:xfrm>
                <a:prstGeom prst="rect">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grpSp>
        </p:gr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4690" y="5423508"/>
              <a:ext cx="780290" cy="780290"/>
            </a:xfrm>
            <a:prstGeom prst="rect">
              <a:avLst/>
            </a:prstGeom>
          </p:spPr>
        </p:pic>
        <p:grpSp>
          <p:nvGrpSpPr>
            <p:cNvPr id="39" name="Group 38"/>
            <p:cNvGrpSpPr/>
            <p:nvPr/>
          </p:nvGrpSpPr>
          <p:grpSpPr>
            <a:xfrm>
              <a:off x="121868" y="4860459"/>
              <a:ext cx="2645849" cy="1610298"/>
              <a:chOff x="2095795" y="2298974"/>
              <a:chExt cx="5117675" cy="3114684"/>
            </a:xfrm>
          </p:grpSpPr>
          <p:grpSp>
            <p:nvGrpSpPr>
              <p:cNvPr id="40" name="Group 39"/>
              <p:cNvGrpSpPr/>
              <p:nvPr/>
            </p:nvGrpSpPr>
            <p:grpSpPr>
              <a:xfrm>
                <a:off x="2095795" y="2298974"/>
                <a:ext cx="5117675" cy="3114684"/>
                <a:chOff x="2979683" y="2537086"/>
                <a:chExt cx="4664632" cy="2838956"/>
              </a:xfrm>
            </p:grpSpPr>
            <p:sp>
              <p:nvSpPr>
                <p:cNvPr id="46" name="Oval 45"/>
                <p:cNvSpPr/>
                <p:nvPr/>
              </p:nvSpPr>
              <p:spPr>
                <a:xfrm>
                  <a:off x="4133522" y="2537086"/>
                  <a:ext cx="2219981" cy="2117206"/>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47" name="Oval 46"/>
                <p:cNvSpPr/>
                <p:nvPr/>
              </p:nvSpPr>
              <p:spPr>
                <a:xfrm>
                  <a:off x="2979683" y="3752193"/>
                  <a:ext cx="1702675" cy="1623849"/>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48" name="Oval 47"/>
                <p:cNvSpPr/>
                <p:nvPr/>
              </p:nvSpPr>
              <p:spPr>
                <a:xfrm>
                  <a:off x="5836197" y="3651632"/>
                  <a:ext cx="1808118" cy="1724410"/>
                </a:xfrm>
                <a:prstGeom prst="ellipse">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49" name="Rectangle 48"/>
                <p:cNvSpPr/>
                <p:nvPr/>
              </p:nvSpPr>
              <p:spPr>
                <a:xfrm>
                  <a:off x="3830320" y="4419600"/>
                  <a:ext cx="2915920" cy="956442"/>
                </a:xfrm>
                <a:prstGeom prst="rect">
                  <a:avLst/>
                </a:prstGeom>
                <a:solidFill>
                  <a:sysClr val="window" lastClr="FFFFFF"/>
                </a:solidFill>
                <a:ln w="76200" cap="flat" cmpd="sng" algn="ctr">
                  <a:solidFill>
                    <a:srgbClr val="0070C0"/>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grpSp>
          <p:grpSp>
            <p:nvGrpSpPr>
              <p:cNvPr id="41" name="Group 40"/>
              <p:cNvGrpSpPr/>
              <p:nvPr/>
            </p:nvGrpSpPr>
            <p:grpSpPr>
              <a:xfrm>
                <a:off x="2095795" y="2298974"/>
                <a:ext cx="5117675" cy="3114684"/>
                <a:chOff x="2979683" y="2537086"/>
                <a:chExt cx="4664632" cy="2838956"/>
              </a:xfrm>
            </p:grpSpPr>
            <p:sp>
              <p:nvSpPr>
                <p:cNvPr id="42" name="Oval 41"/>
                <p:cNvSpPr/>
                <p:nvPr/>
              </p:nvSpPr>
              <p:spPr>
                <a:xfrm>
                  <a:off x="2979683" y="3752193"/>
                  <a:ext cx="1702675" cy="1623849"/>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43" name="Oval 42"/>
                <p:cNvSpPr/>
                <p:nvPr/>
              </p:nvSpPr>
              <p:spPr>
                <a:xfrm>
                  <a:off x="4133522" y="2537086"/>
                  <a:ext cx="2219981" cy="2117206"/>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44" name="Oval 43"/>
                <p:cNvSpPr/>
                <p:nvPr/>
              </p:nvSpPr>
              <p:spPr>
                <a:xfrm>
                  <a:off x="5836197" y="3651632"/>
                  <a:ext cx="1808118" cy="1724410"/>
                </a:xfrm>
                <a:prstGeom prst="ellipse">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45" name="Rectangle 44"/>
                <p:cNvSpPr/>
                <p:nvPr/>
              </p:nvSpPr>
              <p:spPr>
                <a:xfrm>
                  <a:off x="3830320" y="4419600"/>
                  <a:ext cx="2915920" cy="956442"/>
                </a:xfrm>
                <a:prstGeom prst="rect">
                  <a:avLst/>
                </a:prstGeom>
                <a:solidFill>
                  <a:sysClr val="window" lastClr="FFFFFF"/>
                </a:solidFill>
                <a:ln w="12700" cap="flat" cmpd="sng" algn="ctr">
                  <a:solidFill>
                    <a:sysClr val="window" lastClr="FFFFFF"/>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grpSp>
        </p:grpSp>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743" y="5419213"/>
              <a:ext cx="780290" cy="780290"/>
            </a:xfrm>
            <a:prstGeom prst="rect">
              <a:avLst/>
            </a:prstGeom>
          </p:spPr>
        </p:pic>
        <p:sp>
          <p:nvSpPr>
            <p:cNvPr id="51" name="TextBox 50"/>
            <p:cNvSpPr txBox="1"/>
            <p:nvPr/>
          </p:nvSpPr>
          <p:spPr>
            <a:xfrm>
              <a:off x="756141" y="6477743"/>
              <a:ext cx="1211925" cy="357456"/>
            </a:xfrm>
            <a:prstGeom prst="rect">
              <a:avLst/>
            </a:prstGeom>
            <a:noFill/>
          </p:spPr>
          <p:txBody>
            <a:bodyPr wrap="none" rtlCol="0">
              <a:spAutoFit/>
            </a:bodyPr>
            <a:lstStyle/>
            <a:p>
              <a:pPr defTabSz="914126"/>
              <a:r>
                <a:rPr lang="en-US" sz="1400" dirty="0">
                  <a:solidFill>
                    <a:srgbClr val="0070C0"/>
                  </a:solidFill>
                  <a:latin typeface="Trebuchet MS" panose="020B0603020202020204"/>
                </a:rPr>
                <a:t>Production</a:t>
              </a:r>
            </a:p>
          </p:txBody>
        </p:sp>
        <p:sp>
          <p:nvSpPr>
            <p:cNvPr id="52" name="TextBox 51"/>
            <p:cNvSpPr txBox="1"/>
            <p:nvPr/>
          </p:nvSpPr>
          <p:spPr>
            <a:xfrm>
              <a:off x="4615452" y="6446890"/>
              <a:ext cx="888427" cy="357456"/>
            </a:xfrm>
            <a:prstGeom prst="rect">
              <a:avLst/>
            </a:prstGeom>
            <a:noFill/>
          </p:spPr>
          <p:txBody>
            <a:bodyPr wrap="none" rtlCol="0">
              <a:spAutoFit/>
            </a:bodyPr>
            <a:lstStyle/>
            <a:p>
              <a:pPr defTabSz="914126"/>
              <a:r>
                <a:rPr lang="en-US" sz="1400" dirty="0">
                  <a:solidFill>
                    <a:srgbClr val="0070C0"/>
                  </a:solidFill>
                  <a:latin typeface="Trebuchet MS" panose="020B0603020202020204"/>
                </a:rPr>
                <a:t>Staging</a:t>
              </a:r>
            </a:p>
          </p:txBody>
        </p:sp>
        <p:sp>
          <p:nvSpPr>
            <p:cNvPr id="53" name="Can 52"/>
            <p:cNvSpPr/>
            <p:nvPr/>
          </p:nvSpPr>
          <p:spPr>
            <a:xfrm rot="17808463">
              <a:off x="4221297" y="4945697"/>
              <a:ext cx="288758" cy="329584"/>
            </a:xfrm>
            <a:prstGeom prst="can">
              <a:avLst/>
            </a:prstGeom>
            <a:solidFill>
              <a:sysClr val="window" lastClr="FFFFFF"/>
            </a:solidFill>
            <a:ln w="28575" cap="flat" cmpd="sng" algn="ctr">
              <a:solidFill>
                <a:srgbClr val="0070C0"/>
              </a:solidFill>
              <a:prstDash val="solid"/>
            </a:ln>
            <a:effectLst/>
          </p:spPr>
          <p:txBody>
            <a:bodyPr rtlCol="0" anchor="ctr"/>
            <a:lstStyle/>
            <a:p>
              <a:pPr algn="ctr" defTabSz="914126">
                <a:defRPr/>
              </a:pPr>
              <a:endParaRPr lang="en-US" sz="1400" kern="0">
                <a:solidFill>
                  <a:prstClr val="black"/>
                </a:solidFill>
                <a:latin typeface="Trebuchet MS" panose="020B0603020202020204"/>
              </a:endParaRPr>
            </a:p>
          </p:txBody>
        </p:sp>
        <p:sp>
          <p:nvSpPr>
            <p:cNvPr id="54" name="TextBox 53"/>
            <p:cNvSpPr txBox="1"/>
            <p:nvPr/>
          </p:nvSpPr>
          <p:spPr>
            <a:xfrm>
              <a:off x="4488258" y="5043730"/>
              <a:ext cx="620336" cy="357456"/>
            </a:xfrm>
            <a:prstGeom prst="rect">
              <a:avLst/>
            </a:prstGeom>
            <a:noFill/>
          </p:spPr>
          <p:txBody>
            <a:bodyPr wrap="none" rtlCol="0">
              <a:spAutoFit/>
            </a:bodyPr>
            <a:lstStyle/>
            <a:p>
              <a:pPr defTabSz="914126"/>
              <a:r>
                <a:rPr lang="en-US" sz="1400" dirty="0">
                  <a:solidFill>
                    <a:srgbClr val="0070C0"/>
                  </a:solidFill>
                  <a:latin typeface="Trebuchet MS" panose="020B0603020202020204"/>
                </a:rPr>
                <a:t>VIP2</a:t>
              </a:r>
            </a:p>
          </p:txBody>
        </p:sp>
        <p:sp>
          <p:nvSpPr>
            <p:cNvPr id="55" name="Can 54"/>
            <p:cNvSpPr/>
            <p:nvPr/>
          </p:nvSpPr>
          <p:spPr>
            <a:xfrm rot="3791537" flipH="1">
              <a:off x="1954451" y="4945698"/>
              <a:ext cx="288758" cy="329584"/>
            </a:xfrm>
            <a:prstGeom prst="can">
              <a:avLst/>
            </a:prstGeom>
            <a:solidFill>
              <a:sysClr val="window" lastClr="FFFFFF"/>
            </a:solidFill>
            <a:ln w="28575" cap="flat" cmpd="sng" algn="ctr">
              <a:solidFill>
                <a:srgbClr val="0070C0"/>
              </a:solidFill>
              <a:prstDash val="solid"/>
            </a:ln>
            <a:effectLst/>
          </p:spPr>
          <p:txBody>
            <a:bodyPr rtlCol="0" anchor="ctr"/>
            <a:lstStyle/>
            <a:p>
              <a:pPr algn="ctr" defTabSz="914126">
                <a:defRPr/>
              </a:pPr>
              <a:endParaRPr lang="en-US" sz="1400" kern="0">
                <a:solidFill>
                  <a:prstClr val="black"/>
                </a:solidFill>
                <a:latin typeface="Trebuchet MS" panose="020B0603020202020204"/>
              </a:endParaRPr>
            </a:p>
          </p:txBody>
        </p:sp>
        <p:sp>
          <p:nvSpPr>
            <p:cNvPr id="56" name="TextBox 55"/>
            <p:cNvSpPr txBox="1"/>
            <p:nvPr/>
          </p:nvSpPr>
          <p:spPr>
            <a:xfrm>
              <a:off x="1355632" y="5043730"/>
              <a:ext cx="620336" cy="357456"/>
            </a:xfrm>
            <a:prstGeom prst="rect">
              <a:avLst/>
            </a:prstGeom>
            <a:noFill/>
          </p:spPr>
          <p:txBody>
            <a:bodyPr wrap="none" rtlCol="0">
              <a:spAutoFit/>
            </a:bodyPr>
            <a:lstStyle/>
            <a:p>
              <a:pPr defTabSz="914126"/>
              <a:r>
                <a:rPr lang="en-US" sz="1400" dirty="0">
                  <a:solidFill>
                    <a:srgbClr val="0070C0"/>
                  </a:solidFill>
                  <a:latin typeface="Trebuchet MS" panose="020B0603020202020204"/>
                </a:rPr>
                <a:t>VIP1</a:t>
              </a:r>
            </a:p>
          </p:txBody>
        </p:sp>
        <p:sp>
          <p:nvSpPr>
            <p:cNvPr id="57" name="Left-Right Arrow 56"/>
            <p:cNvSpPr/>
            <p:nvPr/>
          </p:nvSpPr>
          <p:spPr>
            <a:xfrm>
              <a:off x="2311911" y="5121998"/>
              <a:ext cx="1843859" cy="291064"/>
            </a:xfrm>
            <a:prstGeom prst="leftRightArrow">
              <a:avLst/>
            </a:prstGeom>
            <a:solidFill>
              <a:srgbClr val="5AA6C0">
                <a:lumMod val="20000"/>
                <a:lumOff val="80000"/>
              </a:srgbClr>
            </a:solidFill>
            <a:ln w="28575" cap="flat" cmpd="sng" algn="ctr">
              <a:solidFill>
                <a:srgbClr val="0070C0"/>
              </a:solidFill>
              <a:prstDash val="solid"/>
            </a:ln>
            <a:effectLst/>
          </p:spPr>
          <p:txBody>
            <a:bodyPr rtlCol="0" anchor="ctr"/>
            <a:lstStyle/>
            <a:p>
              <a:pPr algn="ctr" defTabSz="914126">
                <a:defRPr/>
              </a:pPr>
              <a:endParaRPr lang="en-US" sz="1400" kern="0">
                <a:solidFill>
                  <a:prstClr val="white"/>
                </a:solidFill>
                <a:latin typeface="Trebuchet MS" panose="020B0603020202020204"/>
              </a:endParaRPr>
            </a:p>
          </p:txBody>
        </p:sp>
        <p:sp>
          <p:nvSpPr>
            <p:cNvPr id="58" name="TextBox 57"/>
            <p:cNvSpPr txBox="1"/>
            <p:nvPr/>
          </p:nvSpPr>
          <p:spPr>
            <a:xfrm>
              <a:off x="2804396" y="4865284"/>
              <a:ext cx="826989" cy="357456"/>
            </a:xfrm>
            <a:prstGeom prst="rect">
              <a:avLst/>
            </a:prstGeom>
            <a:noFill/>
          </p:spPr>
          <p:txBody>
            <a:bodyPr wrap="none" rtlCol="0">
              <a:spAutoFit/>
            </a:bodyPr>
            <a:lstStyle/>
            <a:p>
              <a:pPr defTabSz="914126"/>
              <a:r>
                <a:rPr lang="en-US" sz="1400" dirty="0">
                  <a:solidFill>
                    <a:srgbClr val="0070C0"/>
                  </a:solidFill>
                  <a:latin typeface="Trebuchet MS" panose="020B0603020202020204"/>
                </a:rPr>
                <a:t>Switch</a:t>
              </a:r>
            </a:p>
          </p:txBody>
        </p:sp>
      </p:grpSp>
    </p:spTree>
    <p:extLst>
      <p:ext uri="{BB962C8B-B14F-4D97-AF65-F5344CB8AC3E}">
        <p14:creationId xmlns:p14="http://schemas.microsoft.com/office/powerpoint/2010/main" val="171297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Azure Resource Manager?</a:t>
            </a:r>
          </a:p>
        </p:txBody>
      </p:sp>
      <p:sp>
        <p:nvSpPr>
          <p:cNvPr id="3" name="Content Placeholder 2"/>
          <p:cNvSpPr>
            <a:spLocks noGrp="1"/>
          </p:cNvSpPr>
          <p:nvPr>
            <p:ph idx="1"/>
          </p:nvPr>
        </p:nvSpPr>
        <p:spPr/>
        <p:txBody>
          <a:bodyPr>
            <a:normAutofit fontScale="92500" lnSpcReduction="20000"/>
          </a:bodyPr>
          <a:lstStyle/>
          <a:p>
            <a:r>
              <a:rPr lang="en-US" dirty="0"/>
              <a:t>Focused around resources which is an Azure entity such as a website, storage account, VM</a:t>
            </a:r>
          </a:p>
          <a:p>
            <a:r>
              <a:rPr lang="en-US" dirty="0"/>
              <a:t>Resources reside in one (and only one) Resource Group</a:t>
            </a:r>
          </a:p>
          <a:p>
            <a:r>
              <a:rPr lang="en-US" dirty="0"/>
              <a:t>Parallel actions/deployment on large scale</a:t>
            </a:r>
          </a:p>
          <a:p>
            <a:r>
              <a:rPr lang="en-US" dirty="0"/>
              <a:t>Resource groups visible through the new portal</a:t>
            </a:r>
          </a:p>
          <a:p>
            <a:r>
              <a:rPr lang="en-US" dirty="0"/>
              <a:t>Resource Groups can span regions and be heterogeneous or homogeneous</a:t>
            </a:r>
          </a:p>
          <a:p>
            <a:r>
              <a:rPr lang="en-US" dirty="0"/>
              <a:t>Resource Groups roll-up contained resources for billing, lifecycle and access </a:t>
            </a:r>
          </a:p>
          <a:p>
            <a:r>
              <a:rPr lang="en-US" dirty="0"/>
              <a:t>Full Role-Based Access Control and tagging</a:t>
            </a:r>
          </a:p>
          <a:p>
            <a:r>
              <a:rPr lang="en-US" dirty="0"/>
              <a:t>JSON based deployments with dependencies fully supported and auto populated </a:t>
            </a:r>
          </a:p>
          <a:p>
            <a:r>
              <a:rPr lang="en-US" dirty="0"/>
              <a:t>Today it is not possible to mix ARM and non-ARM resources</a:t>
            </a:r>
          </a:p>
        </p:txBody>
      </p:sp>
    </p:spTree>
    <p:extLst>
      <p:ext uri="{BB962C8B-B14F-4D97-AF65-F5344CB8AC3E}">
        <p14:creationId xmlns:p14="http://schemas.microsoft.com/office/powerpoint/2010/main" val="2473582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IaaS with ARM</a:t>
            </a:r>
          </a:p>
        </p:txBody>
      </p:sp>
      <p:grpSp>
        <p:nvGrpSpPr>
          <p:cNvPr id="50" name="Group 49"/>
          <p:cNvGrpSpPr/>
          <p:nvPr/>
        </p:nvGrpSpPr>
        <p:grpSpPr>
          <a:xfrm>
            <a:off x="2251083" y="3159510"/>
            <a:ext cx="7843836" cy="2108103"/>
            <a:chOff x="2275114" y="3201642"/>
            <a:chExt cx="7845879" cy="2108652"/>
          </a:xfrm>
        </p:grpSpPr>
        <p:sp>
          <p:nvSpPr>
            <p:cNvPr id="51" name="Oval 50"/>
            <p:cNvSpPr/>
            <p:nvPr/>
          </p:nvSpPr>
          <p:spPr>
            <a:xfrm>
              <a:off x="2275114" y="3201642"/>
              <a:ext cx="7845879" cy="2004038"/>
            </a:xfrm>
            <a:prstGeom prst="ellipse">
              <a:avLst/>
            </a:prstGeom>
            <a:solidFill>
              <a:srgbClr val="1CADE4"/>
            </a:solidFill>
            <a:ln w="15875" cap="flat" cmpd="sng" algn="ctr">
              <a:solidFill>
                <a:srgbClr val="1CADE4">
                  <a:shade val="50000"/>
                </a:srgbClr>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sp>
          <p:nvSpPr>
            <p:cNvPr id="52" name="TextBox 51"/>
            <p:cNvSpPr txBox="1"/>
            <p:nvPr/>
          </p:nvSpPr>
          <p:spPr>
            <a:xfrm>
              <a:off x="5361189" y="4879535"/>
              <a:ext cx="2007281" cy="430759"/>
            </a:xfrm>
            <a:prstGeom prst="rect">
              <a:avLst/>
            </a:prstGeom>
            <a:noFill/>
          </p:spPr>
          <p:txBody>
            <a:bodyPr wrap="none" rtlCol="0">
              <a:spAutoFit/>
            </a:bodyPr>
            <a:lstStyle/>
            <a:p>
              <a:pPr defTabSz="914126">
                <a:defRPr/>
              </a:pPr>
              <a:r>
                <a:rPr lang="en-US" sz="2199" kern="0" dirty="0">
                  <a:solidFill>
                    <a:prstClr val="white"/>
                  </a:solidFill>
                  <a:latin typeface="Calibri" panose="020F0502020204030204"/>
                </a:rPr>
                <a:t>Virtual Network</a:t>
              </a:r>
            </a:p>
          </p:txBody>
        </p:sp>
      </p:grpSp>
      <p:sp>
        <p:nvSpPr>
          <p:cNvPr id="53" name="TextBox 52"/>
          <p:cNvSpPr txBox="1"/>
          <p:nvPr/>
        </p:nvSpPr>
        <p:spPr>
          <a:xfrm>
            <a:off x="3865844" y="4204344"/>
            <a:ext cx="767959" cy="430647"/>
          </a:xfrm>
          <a:prstGeom prst="rect">
            <a:avLst/>
          </a:prstGeom>
          <a:noFill/>
        </p:spPr>
        <p:txBody>
          <a:bodyPr wrap="none" rtlCol="0">
            <a:spAutoFit/>
          </a:bodyPr>
          <a:lstStyle/>
          <a:p>
            <a:pPr defTabSz="914126">
              <a:defRPr/>
            </a:pPr>
            <a:r>
              <a:rPr lang="en-US" sz="2199" kern="0" dirty="0">
                <a:solidFill>
                  <a:prstClr val="white"/>
                </a:solidFill>
              </a:rPr>
              <a:t>DIP1</a:t>
            </a:r>
          </a:p>
        </p:txBody>
      </p:sp>
      <p:grpSp>
        <p:nvGrpSpPr>
          <p:cNvPr id="54" name="Group 53"/>
          <p:cNvGrpSpPr/>
          <p:nvPr/>
        </p:nvGrpSpPr>
        <p:grpSpPr>
          <a:xfrm>
            <a:off x="3767721" y="3524840"/>
            <a:ext cx="780087" cy="780087"/>
            <a:chOff x="3792149" y="3567068"/>
            <a:chExt cx="780290" cy="780290"/>
          </a:xfrm>
        </p:grpSpPr>
        <p:sp>
          <p:nvSpPr>
            <p:cNvPr id="55" name="Rounded Rectangle 54"/>
            <p:cNvSpPr/>
            <p:nvPr/>
          </p:nvSpPr>
          <p:spPr>
            <a:xfrm>
              <a:off x="3890296" y="3690938"/>
              <a:ext cx="583997" cy="551848"/>
            </a:xfrm>
            <a:prstGeom prst="roundRect">
              <a:avLst/>
            </a:prstGeom>
            <a:solidFill>
              <a:sysClr val="window" lastClr="FFFFFF"/>
            </a:solidFill>
            <a:ln w="15875" cap="flat" cmpd="sng" algn="ctr">
              <a:solidFill>
                <a:sysClr val="window" lastClr="FFFFFF"/>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149" y="3567068"/>
              <a:ext cx="780290" cy="780290"/>
            </a:xfrm>
            <a:prstGeom prst="rect">
              <a:avLst/>
            </a:prstGeom>
          </p:spPr>
        </p:pic>
      </p:grpSp>
      <p:sp>
        <p:nvSpPr>
          <p:cNvPr id="57" name="TextBox 56"/>
          <p:cNvSpPr txBox="1"/>
          <p:nvPr/>
        </p:nvSpPr>
        <p:spPr>
          <a:xfrm>
            <a:off x="3865844" y="4428765"/>
            <a:ext cx="729497" cy="430647"/>
          </a:xfrm>
          <a:prstGeom prst="rect">
            <a:avLst/>
          </a:prstGeom>
          <a:noFill/>
        </p:spPr>
        <p:txBody>
          <a:bodyPr wrap="none" rtlCol="0">
            <a:spAutoFit/>
          </a:bodyPr>
          <a:lstStyle/>
          <a:p>
            <a:pPr defTabSz="914126">
              <a:defRPr/>
            </a:pPr>
            <a:r>
              <a:rPr lang="en-US" sz="2199" kern="0" dirty="0">
                <a:solidFill>
                  <a:prstClr val="white"/>
                </a:solidFill>
              </a:rPr>
              <a:t>PIP1</a:t>
            </a:r>
          </a:p>
        </p:txBody>
      </p:sp>
      <p:pic>
        <p:nvPicPr>
          <p:cNvPr id="58" name="Picture 57"/>
          <p:cNvPicPr>
            <a:picLocks noChangeAspect="1"/>
          </p:cNvPicPr>
          <p:nvPr/>
        </p:nvPicPr>
        <p:blipFill>
          <a:blip r:embed="rId4" cstate="print">
            <a:duotone>
              <a:srgbClr val="1CADE4">
                <a:shade val="45000"/>
                <a:satMod val="135000"/>
              </a:srgbClr>
              <a:prstClr val="white"/>
            </a:duotone>
            <a:extLst>
              <a:ext uri="{28A0092B-C50C-407E-A947-70E740481C1C}">
                <a14:useLocalDpi xmlns:a14="http://schemas.microsoft.com/office/drawing/2010/main" val="0"/>
              </a:ext>
            </a:extLst>
          </a:blip>
          <a:stretch>
            <a:fillRect/>
          </a:stretch>
        </p:blipFill>
        <p:spPr>
          <a:xfrm>
            <a:off x="4319657" y="4074327"/>
            <a:ext cx="342811" cy="342811"/>
          </a:xfrm>
          <a:prstGeom prst="rect">
            <a:avLst/>
          </a:prstGeom>
        </p:spPr>
      </p:pic>
      <p:grpSp>
        <p:nvGrpSpPr>
          <p:cNvPr id="59" name="Group 58"/>
          <p:cNvGrpSpPr/>
          <p:nvPr/>
        </p:nvGrpSpPr>
        <p:grpSpPr>
          <a:xfrm>
            <a:off x="5090765" y="3524841"/>
            <a:ext cx="2237807" cy="1110151"/>
            <a:chOff x="5115538" y="3567068"/>
            <a:chExt cx="2238390" cy="1110440"/>
          </a:xfrm>
        </p:grpSpPr>
        <p:sp>
          <p:nvSpPr>
            <p:cNvPr id="60" name="Rounded Rectangle 59"/>
            <p:cNvSpPr/>
            <p:nvPr/>
          </p:nvSpPr>
          <p:spPr>
            <a:xfrm>
              <a:off x="5214905" y="3687014"/>
              <a:ext cx="583997" cy="551848"/>
            </a:xfrm>
            <a:prstGeom prst="roundRect">
              <a:avLst/>
            </a:prstGeom>
            <a:solidFill>
              <a:sysClr val="window" lastClr="FFFFFF"/>
            </a:solidFill>
            <a:ln w="15875" cap="flat" cmpd="sng" algn="ctr">
              <a:solidFill>
                <a:sysClr val="window" lastClr="FFFFFF"/>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sp>
          <p:nvSpPr>
            <p:cNvPr id="61" name="Rounded Rectangle 60"/>
            <p:cNvSpPr/>
            <p:nvPr/>
          </p:nvSpPr>
          <p:spPr>
            <a:xfrm>
              <a:off x="6567473" y="3681289"/>
              <a:ext cx="583997" cy="551848"/>
            </a:xfrm>
            <a:prstGeom prst="roundRect">
              <a:avLst/>
            </a:prstGeom>
            <a:solidFill>
              <a:sysClr val="window" lastClr="FFFFFF"/>
            </a:solidFill>
            <a:ln w="15875" cap="flat" cmpd="sng" algn="ctr">
              <a:solidFill>
                <a:sysClr val="window" lastClr="FFFFFF"/>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grpSp>
          <p:nvGrpSpPr>
            <p:cNvPr id="62" name="Group 61"/>
            <p:cNvGrpSpPr/>
            <p:nvPr/>
          </p:nvGrpSpPr>
          <p:grpSpPr>
            <a:xfrm>
              <a:off x="5115538" y="3567068"/>
              <a:ext cx="2238390" cy="1110440"/>
              <a:chOff x="5115538" y="3567068"/>
              <a:chExt cx="2238390" cy="1110440"/>
            </a:xfrm>
          </p:grpSpPr>
          <p:sp>
            <p:nvSpPr>
              <p:cNvPr id="63" name="TextBox 62"/>
              <p:cNvSpPr txBox="1"/>
              <p:nvPr/>
            </p:nvSpPr>
            <p:spPr>
              <a:xfrm>
                <a:off x="5186944" y="4246749"/>
                <a:ext cx="768159" cy="430759"/>
              </a:xfrm>
              <a:prstGeom prst="rect">
                <a:avLst/>
              </a:prstGeom>
              <a:noFill/>
            </p:spPr>
            <p:txBody>
              <a:bodyPr wrap="none" rtlCol="0">
                <a:spAutoFit/>
              </a:bodyPr>
              <a:lstStyle/>
              <a:p>
                <a:pPr defTabSz="914126">
                  <a:defRPr/>
                </a:pPr>
                <a:r>
                  <a:rPr lang="en-US" sz="2199" kern="0" dirty="0">
                    <a:solidFill>
                      <a:prstClr val="white"/>
                    </a:solidFill>
                  </a:rPr>
                  <a:t>DIP2</a:t>
                </a:r>
              </a:p>
            </p:txBody>
          </p:sp>
          <p:sp>
            <p:nvSpPr>
              <p:cNvPr id="64" name="TextBox 63"/>
              <p:cNvSpPr txBox="1"/>
              <p:nvPr/>
            </p:nvSpPr>
            <p:spPr>
              <a:xfrm>
                <a:off x="6539513" y="4242786"/>
                <a:ext cx="768159" cy="430759"/>
              </a:xfrm>
              <a:prstGeom prst="rect">
                <a:avLst/>
              </a:prstGeom>
              <a:noFill/>
            </p:spPr>
            <p:txBody>
              <a:bodyPr wrap="none" rtlCol="0">
                <a:spAutoFit/>
              </a:bodyPr>
              <a:lstStyle/>
              <a:p>
                <a:pPr defTabSz="914126">
                  <a:defRPr/>
                </a:pPr>
                <a:r>
                  <a:rPr lang="en-US" sz="2199" kern="0" dirty="0">
                    <a:solidFill>
                      <a:prstClr val="white"/>
                    </a:solidFill>
                  </a:rPr>
                  <a:t>DIP3</a:t>
                </a: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538" y="3567068"/>
                <a:ext cx="780290" cy="780290"/>
              </a:xfrm>
              <a:prstGeom prst="rect">
                <a:avLst/>
              </a:prstGeom>
            </p:spPr>
          </p:pic>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927" y="3567068"/>
                <a:ext cx="780290" cy="780290"/>
              </a:xfrm>
              <a:prstGeom prst="rect">
                <a:avLst/>
              </a:prstGeom>
            </p:spPr>
          </p:pic>
          <p:pic>
            <p:nvPicPr>
              <p:cNvPr id="67" name="Picture 66"/>
              <p:cNvPicPr>
                <a:picLocks noChangeAspect="1"/>
              </p:cNvPicPr>
              <p:nvPr/>
            </p:nvPicPr>
            <p:blipFill>
              <a:blip r:embed="rId4" cstate="print">
                <a:duotone>
                  <a:srgbClr val="1CADE4">
                    <a:shade val="45000"/>
                    <a:satMod val="135000"/>
                  </a:srgbClr>
                  <a:prstClr val="white"/>
                </a:duotone>
                <a:extLst>
                  <a:ext uri="{28A0092B-C50C-407E-A947-70E740481C1C}">
                    <a14:useLocalDpi xmlns:a14="http://schemas.microsoft.com/office/drawing/2010/main" val="0"/>
                  </a:ext>
                </a:extLst>
              </a:blip>
              <a:stretch>
                <a:fillRect/>
              </a:stretch>
            </p:blipFill>
            <p:spPr>
              <a:xfrm>
                <a:off x="5652295" y="4112610"/>
                <a:ext cx="342900" cy="342900"/>
              </a:xfrm>
              <a:prstGeom prst="rect">
                <a:avLst/>
              </a:prstGeom>
            </p:spPr>
          </p:pic>
          <p:pic>
            <p:nvPicPr>
              <p:cNvPr id="68" name="Picture 67"/>
              <p:cNvPicPr>
                <a:picLocks noChangeAspect="1"/>
              </p:cNvPicPr>
              <p:nvPr/>
            </p:nvPicPr>
            <p:blipFill>
              <a:blip r:embed="rId4" cstate="print">
                <a:duotone>
                  <a:srgbClr val="1CADE4">
                    <a:shade val="45000"/>
                    <a:satMod val="135000"/>
                  </a:srgbClr>
                  <a:prstClr val="white"/>
                </a:duotone>
                <a:extLst>
                  <a:ext uri="{28A0092B-C50C-407E-A947-70E740481C1C}">
                    <a14:useLocalDpi xmlns:a14="http://schemas.microsoft.com/office/drawing/2010/main" val="0"/>
                  </a:ext>
                </a:extLst>
              </a:blip>
              <a:stretch>
                <a:fillRect/>
              </a:stretch>
            </p:blipFill>
            <p:spPr>
              <a:xfrm>
                <a:off x="7011028" y="4112610"/>
                <a:ext cx="342900" cy="342900"/>
              </a:xfrm>
              <a:prstGeom prst="rect">
                <a:avLst/>
              </a:prstGeom>
            </p:spPr>
          </p:pic>
        </p:grpSp>
      </p:grpSp>
      <p:grpSp>
        <p:nvGrpSpPr>
          <p:cNvPr id="69" name="Group 68"/>
          <p:cNvGrpSpPr/>
          <p:nvPr/>
        </p:nvGrpSpPr>
        <p:grpSpPr>
          <a:xfrm>
            <a:off x="7521857" y="3067804"/>
            <a:ext cx="1790410" cy="1226021"/>
            <a:chOff x="7547263" y="3109913"/>
            <a:chExt cx="1790876" cy="1226340"/>
          </a:xfrm>
        </p:grpSpPr>
        <p:sp>
          <p:nvSpPr>
            <p:cNvPr id="70" name="Rounded Rectangle 69"/>
            <p:cNvSpPr/>
            <p:nvPr/>
          </p:nvSpPr>
          <p:spPr>
            <a:xfrm>
              <a:off x="8178800" y="3155950"/>
              <a:ext cx="463550" cy="411118"/>
            </a:xfrm>
            <a:prstGeom prst="roundRect">
              <a:avLst/>
            </a:prstGeom>
            <a:solidFill>
              <a:sysClr val="window" lastClr="FFFFFF"/>
            </a:solidFill>
            <a:ln w="15875" cap="flat" cmpd="sng" algn="ctr">
              <a:solidFill>
                <a:sysClr val="window" lastClr="FFFFFF"/>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grpSp>
          <p:nvGrpSpPr>
            <p:cNvPr id="71" name="Group 70"/>
            <p:cNvGrpSpPr/>
            <p:nvPr/>
          </p:nvGrpSpPr>
          <p:grpSpPr>
            <a:xfrm>
              <a:off x="7547263" y="3109913"/>
              <a:ext cx="1790876" cy="1226340"/>
              <a:chOff x="7547263" y="3109913"/>
              <a:chExt cx="1790876" cy="1226340"/>
            </a:xfrm>
          </p:grpSpPr>
          <p:pic>
            <p:nvPicPr>
              <p:cNvPr id="72"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18463" y="3109913"/>
                <a:ext cx="7731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72"/>
              <p:cNvSpPr txBox="1"/>
              <p:nvPr/>
            </p:nvSpPr>
            <p:spPr>
              <a:xfrm>
                <a:off x="7547263" y="3567068"/>
                <a:ext cx="1790876" cy="769185"/>
              </a:xfrm>
              <a:prstGeom prst="rect">
                <a:avLst/>
              </a:prstGeom>
              <a:noFill/>
            </p:spPr>
            <p:txBody>
              <a:bodyPr wrap="none" rtlCol="0">
                <a:spAutoFit/>
              </a:bodyPr>
              <a:lstStyle/>
              <a:p>
                <a:pPr algn="ctr" defTabSz="914126">
                  <a:defRPr/>
                </a:pPr>
                <a:r>
                  <a:rPr lang="en-US" sz="2199" kern="0" dirty="0">
                    <a:solidFill>
                      <a:prstClr val="white"/>
                    </a:solidFill>
                    <a:latin typeface="Calibri" panose="020F0502020204030204"/>
                  </a:rPr>
                  <a:t>Load Balancer</a:t>
                </a:r>
                <a:br>
                  <a:rPr lang="en-US" sz="2199" kern="0" dirty="0">
                    <a:solidFill>
                      <a:prstClr val="white"/>
                    </a:solidFill>
                    <a:latin typeface="Calibri" panose="020F0502020204030204"/>
                  </a:rPr>
                </a:br>
                <a:r>
                  <a:rPr lang="en-US" sz="2199" kern="0" dirty="0">
                    <a:solidFill>
                      <a:prstClr val="white"/>
                    </a:solidFill>
                    <a:latin typeface="Calibri" panose="020F0502020204030204"/>
                  </a:rPr>
                  <a:t>with VIP</a:t>
                </a:r>
              </a:p>
            </p:txBody>
          </p:sp>
        </p:grpSp>
      </p:grpSp>
      <p:grpSp>
        <p:nvGrpSpPr>
          <p:cNvPr id="74" name="Group 73"/>
          <p:cNvGrpSpPr/>
          <p:nvPr/>
        </p:nvGrpSpPr>
        <p:grpSpPr>
          <a:xfrm>
            <a:off x="1949082" y="2447252"/>
            <a:ext cx="8415186" cy="3554941"/>
            <a:chOff x="1973036" y="2489199"/>
            <a:chExt cx="8417378" cy="3555867"/>
          </a:xfrm>
        </p:grpSpPr>
        <p:sp>
          <p:nvSpPr>
            <p:cNvPr id="75" name="Rounded Rectangle 74"/>
            <p:cNvSpPr/>
            <p:nvPr/>
          </p:nvSpPr>
          <p:spPr>
            <a:xfrm>
              <a:off x="1973036" y="2590799"/>
              <a:ext cx="8417378" cy="3023507"/>
            </a:xfrm>
            <a:prstGeom prst="roundRect">
              <a:avLst>
                <a:gd name="adj" fmla="val 7426"/>
              </a:avLst>
            </a:prstGeom>
            <a:noFill/>
            <a:ln w="38100" cap="flat" cmpd="sng" algn="ctr">
              <a:solidFill>
                <a:srgbClr val="1CADE4">
                  <a:shade val="50000"/>
                </a:srgbClr>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sp>
          <p:nvSpPr>
            <p:cNvPr id="76" name="TextBox 75"/>
            <p:cNvSpPr txBox="1"/>
            <p:nvPr/>
          </p:nvSpPr>
          <p:spPr>
            <a:xfrm>
              <a:off x="8235043" y="5614307"/>
              <a:ext cx="2028119" cy="430759"/>
            </a:xfrm>
            <a:prstGeom prst="rect">
              <a:avLst/>
            </a:prstGeom>
            <a:noFill/>
          </p:spPr>
          <p:txBody>
            <a:bodyPr wrap="none" rtlCol="0">
              <a:spAutoFit/>
            </a:bodyPr>
            <a:lstStyle/>
            <a:p>
              <a:pPr defTabSz="914126">
                <a:defRPr/>
              </a:pPr>
              <a:r>
                <a:rPr lang="en-US" sz="2199" kern="0" dirty="0">
                  <a:solidFill>
                    <a:srgbClr val="41719C"/>
                  </a:solidFill>
                  <a:latin typeface="Calibri" panose="020F0502020204030204"/>
                </a:rPr>
                <a:t>Resource Group</a:t>
              </a:r>
            </a:p>
          </p:txBody>
        </p:sp>
        <p:sp>
          <p:nvSpPr>
            <p:cNvPr id="77" name="Rectangle 76"/>
            <p:cNvSpPr/>
            <p:nvPr/>
          </p:nvSpPr>
          <p:spPr>
            <a:xfrm>
              <a:off x="9290050" y="2489199"/>
              <a:ext cx="552450" cy="203200"/>
            </a:xfrm>
            <a:prstGeom prst="rect">
              <a:avLst/>
            </a:prstGeom>
            <a:solidFill>
              <a:schemeClr val="bg1"/>
            </a:solidFill>
            <a:ln w="15875" cap="flat" cmpd="sng" algn="ctr">
              <a:solidFill>
                <a:schemeClr val="bg1"/>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sp>
          <p:nvSpPr>
            <p:cNvPr id="78" name="Oval 77"/>
            <p:cNvSpPr/>
            <p:nvPr/>
          </p:nvSpPr>
          <p:spPr>
            <a:xfrm>
              <a:off x="9308307" y="2525660"/>
              <a:ext cx="135731" cy="135731"/>
            </a:xfrm>
            <a:prstGeom prst="ellipse">
              <a:avLst/>
            </a:prstGeom>
            <a:solidFill>
              <a:srgbClr val="41719C"/>
            </a:solidFill>
            <a:ln w="15875" cap="flat" cmpd="sng" algn="ctr">
              <a:solidFill>
                <a:srgbClr val="1CADE4">
                  <a:shade val="50000"/>
                </a:srgbClr>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sp>
          <p:nvSpPr>
            <p:cNvPr id="79" name="Oval 78"/>
            <p:cNvSpPr/>
            <p:nvPr/>
          </p:nvSpPr>
          <p:spPr>
            <a:xfrm>
              <a:off x="9498012" y="2522932"/>
              <a:ext cx="135731" cy="135731"/>
            </a:xfrm>
            <a:prstGeom prst="ellipse">
              <a:avLst/>
            </a:prstGeom>
            <a:solidFill>
              <a:srgbClr val="41719C"/>
            </a:solidFill>
            <a:ln w="15875" cap="flat" cmpd="sng" algn="ctr">
              <a:solidFill>
                <a:srgbClr val="1CADE4">
                  <a:shade val="50000"/>
                </a:srgbClr>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sp>
          <p:nvSpPr>
            <p:cNvPr id="80" name="Oval 79"/>
            <p:cNvSpPr/>
            <p:nvPr/>
          </p:nvSpPr>
          <p:spPr>
            <a:xfrm>
              <a:off x="9686131" y="2522932"/>
              <a:ext cx="135731" cy="135731"/>
            </a:xfrm>
            <a:prstGeom prst="ellipse">
              <a:avLst/>
            </a:prstGeom>
            <a:solidFill>
              <a:srgbClr val="41719C"/>
            </a:solidFill>
            <a:ln w="15875" cap="flat" cmpd="sng" algn="ctr">
              <a:solidFill>
                <a:srgbClr val="1CADE4">
                  <a:shade val="50000"/>
                </a:srgbClr>
              </a:solidFill>
              <a:prstDash val="solid"/>
            </a:ln>
            <a:effectLst/>
          </p:spPr>
          <p:txBody>
            <a:bodyPr rtlCol="0" anchor="ctr"/>
            <a:lstStyle/>
            <a:p>
              <a:pPr algn="ctr" defTabSz="914126">
                <a:defRPr/>
              </a:pPr>
              <a:endParaRPr lang="en-US" sz="2199" kern="0">
                <a:solidFill>
                  <a:prstClr val="white"/>
                </a:solidFill>
                <a:latin typeface="Calibri" panose="020F0502020204030204"/>
              </a:endParaRPr>
            </a:p>
          </p:txBody>
        </p:sp>
      </p:grpSp>
      <p:grpSp>
        <p:nvGrpSpPr>
          <p:cNvPr id="81" name="Group 80"/>
          <p:cNvGrpSpPr/>
          <p:nvPr/>
        </p:nvGrpSpPr>
        <p:grpSpPr>
          <a:xfrm>
            <a:off x="4976139" y="3437298"/>
            <a:ext cx="2749146" cy="1544124"/>
            <a:chOff x="5000882" y="3479502"/>
            <a:chExt cx="2749862" cy="1544526"/>
          </a:xfrm>
        </p:grpSpPr>
        <p:sp>
          <p:nvSpPr>
            <p:cNvPr id="82" name="Rounded Rectangle 81"/>
            <p:cNvSpPr/>
            <p:nvPr/>
          </p:nvSpPr>
          <p:spPr>
            <a:xfrm>
              <a:off x="5000882" y="3479502"/>
              <a:ext cx="2428103" cy="1176392"/>
            </a:xfrm>
            <a:prstGeom prst="roundRect">
              <a:avLst>
                <a:gd name="adj" fmla="val 5638"/>
              </a:avLst>
            </a:prstGeom>
            <a:noFill/>
            <a:ln w="28575" cap="flat" cmpd="sng" algn="ctr">
              <a:solidFill>
                <a:sysClr val="window" lastClr="FFFFFF"/>
              </a:solidFill>
              <a:prstDash val="sysDash"/>
            </a:ln>
            <a:effectLst/>
          </p:spPr>
          <p:txBody>
            <a:bodyPr rtlCol="0" anchor="ctr"/>
            <a:lstStyle/>
            <a:p>
              <a:pPr algn="ctr" defTabSz="914126">
                <a:defRPr/>
              </a:pPr>
              <a:endParaRPr lang="en-US" sz="2199" kern="0">
                <a:solidFill>
                  <a:prstClr val="white"/>
                </a:solidFill>
                <a:latin typeface="Calibri" panose="020F0502020204030204"/>
              </a:endParaRPr>
            </a:p>
          </p:txBody>
        </p:sp>
        <p:sp>
          <p:nvSpPr>
            <p:cNvPr id="83" name="TextBox 82"/>
            <p:cNvSpPr txBox="1"/>
            <p:nvPr/>
          </p:nvSpPr>
          <p:spPr>
            <a:xfrm>
              <a:off x="5886131" y="4593269"/>
              <a:ext cx="1864613" cy="430759"/>
            </a:xfrm>
            <a:prstGeom prst="rect">
              <a:avLst/>
            </a:prstGeom>
            <a:noFill/>
          </p:spPr>
          <p:txBody>
            <a:bodyPr wrap="none" rtlCol="0">
              <a:spAutoFit/>
            </a:bodyPr>
            <a:lstStyle/>
            <a:p>
              <a:pPr defTabSz="914126">
                <a:defRPr/>
              </a:pPr>
              <a:r>
                <a:rPr lang="en-US" sz="2199" kern="0" dirty="0">
                  <a:solidFill>
                    <a:prstClr val="white"/>
                  </a:solidFill>
                  <a:latin typeface="Calibri" panose="020F0502020204030204"/>
                </a:rPr>
                <a:t>Availability Set</a:t>
              </a:r>
            </a:p>
          </p:txBody>
        </p:sp>
      </p:grpSp>
      <p:cxnSp>
        <p:nvCxnSpPr>
          <p:cNvPr id="84" name="Straight Connector 83"/>
          <p:cNvCxnSpPr/>
          <p:nvPr/>
        </p:nvCxnSpPr>
        <p:spPr>
          <a:xfrm flipH="1">
            <a:off x="5970195" y="3325706"/>
            <a:ext cx="1970796" cy="257902"/>
          </a:xfrm>
          <a:prstGeom prst="line">
            <a:avLst/>
          </a:prstGeom>
          <a:noFill/>
          <a:ln w="28575" cap="flat" cmpd="sng" algn="ctr">
            <a:solidFill>
              <a:sysClr val="window" lastClr="FFFFFF"/>
            </a:solidFill>
            <a:prstDash val="solid"/>
            <a:headEnd type="none" w="med" len="med"/>
            <a:tailEnd type="triangle" w="med" len="med"/>
          </a:ln>
          <a:effectLst/>
        </p:spPr>
      </p:cxnSp>
      <p:cxnSp>
        <p:nvCxnSpPr>
          <p:cNvPr id="85" name="Straight Connector 84"/>
          <p:cNvCxnSpPr/>
          <p:nvPr/>
        </p:nvCxnSpPr>
        <p:spPr>
          <a:xfrm flipH="1">
            <a:off x="7217423" y="3384801"/>
            <a:ext cx="738852" cy="198806"/>
          </a:xfrm>
          <a:prstGeom prst="line">
            <a:avLst/>
          </a:prstGeom>
          <a:noFill/>
          <a:ln w="28575" cap="flat" cmpd="sng" algn="ctr">
            <a:solidFill>
              <a:sysClr val="window" lastClr="FFFFFF"/>
            </a:solidFill>
            <a:prstDash val="solid"/>
            <a:headEnd type="none" w="med" len="med"/>
            <a:tailEnd type="triangle" w="med" len="med"/>
          </a:ln>
          <a:effectLst/>
        </p:spPr>
      </p:cxnSp>
    </p:spTree>
    <p:extLst>
      <p:ext uri="{BB962C8B-B14F-4D97-AF65-F5344CB8AC3E}">
        <p14:creationId xmlns:p14="http://schemas.microsoft.com/office/powerpoint/2010/main" val="303047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down)">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down)">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down)">
                                      <p:cBhvr>
                                        <p:cTn id="40" dur="5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down)">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wipe(right)">
                                      <p:cBhvr>
                                        <p:cTn id="50" dur="500"/>
                                        <p:tgtEl>
                                          <p:spTgt spid="84"/>
                                        </p:tgtEl>
                                      </p:cBhvr>
                                    </p:animEffect>
                                  </p:childTnLst>
                                </p:cTn>
                              </p:par>
                              <p:par>
                                <p:cTn id="51" presetID="22" presetClass="entr" presetSubtype="2"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right)">
                                      <p:cBhvr>
                                        <p:cTn id="5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a VM using the Portal</a:t>
            </a:r>
          </a:p>
        </p:txBody>
      </p:sp>
      <p:sp>
        <p:nvSpPr>
          <p:cNvPr id="3" name="Content Placeholder 2"/>
          <p:cNvSpPr>
            <a:spLocks noGrp="1"/>
          </p:cNvSpPr>
          <p:nvPr>
            <p:ph idx="1"/>
          </p:nvPr>
        </p:nvSpPr>
        <p:spPr/>
        <p:txBody>
          <a:bodyPr>
            <a:normAutofit lnSpcReduction="10000"/>
          </a:bodyPr>
          <a:lstStyle/>
          <a:p>
            <a:r>
              <a:rPr lang="en-US" dirty="0"/>
              <a:t>Portals enable creation of Azure services including VMs</a:t>
            </a:r>
          </a:p>
          <a:p>
            <a:r>
              <a:rPr lang="en-US" dirty="0"/>
              <a:t>Use the portal to experiment and become familiar with service options</a:t>
            </a:r>
          </a:p>
          <a:p>
            <a:r>
              <a:rPr lang="en-US" dirty="0"/>
              <a:t>Portals can also be used for end-user access/management using RBAC</a:t>
            </a:r>
          </a:p>
          <a:p>
            <a:r>
              <a:rPr lang="en-US" dirty="0"/>
              <a:t>For production and longer term should use mechanisms that can be automated and repeatable such as PowerShell/templates</a:t>
            </a:r>
          </a:p>
          <a:p>
            <a:r>
              <a:rPr lang="en-US" dirty="0"/>
              <a:t>In a disaster would need to recreate VMs which would be cumbersome from an interactive portal</a:t>
            </a:r>
          </a:p>
          <a:p>
            <a:r>
              <a:rPr lang="en-US" dirty="0"/>
              <a:t>Consider using existing Service Catalog for offering additional services based in Azure</a:t>
            </a:r>
          </a:p>
          <a:p>
            <a:endParaRPr lang="en-US" dirty="0"/>
          </a:p>
        </p:txBody>
      </p:sp>
    </p:spTree>
    <p:extLst>
      <p:ext uri="{BB962C8B-B14F-4D97-AF65-F5344CB8AC3E}">
        <p14:creationId xmlns:p14="http://schemas.microsoft.com/office/powerpoint/2010/main" val="1234178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a:t>
            </a:r>
            <a:r>
              <a:rPr lang="en-US" dirty="0"/>
              <a:t> PowerShell</a:t>
            </a:r>
          </a:p>
        </p:txBody>
      </p:sp>
      <p:sp>
        <p:nvSpPr>
          <p:cNvPr id="3" name="Content Placeholder 2"/>
          <p:cNvSpPr>
            <a:spLocks noGrp="1"/>
          </p:cNvSpPr>
          <p:nvPr>
            <p:ph idx="1"/>
          </p:nvPr>
        </p:nvSpPr>
        <p:spPr/>
        <p:txBody>
          <a:bodyPr/>
          <a:lstStyle/>
          <a:p>
            <a:r>
              <a:rPr lang="en-US" dirty="0"/>
              <a:t>Separate PowerShell modules for ARM (</a:t>
            </a:r>
            <a:r>
              <a:rPr lang="en-US" dirty="0" err="1"/>
              <a:t>AzureRM</a:t>
            </a:r>
            <a:r>
              <a:rPr lang="en-US" dirty="0"/>
              <a:t>) vs ASM (Azure)</a:t>
            </a:r>
          </a:p>
          <a:p>
            <a:r>
              <a:rPr lang="en-US" dirty="0"/>
              <a:t>ARM cmdlets use </a:t>
            </a:r>
            <a:r>
              <a:rPr lang="en-US" dirty="0" err="1"/>
              <a:t>AzureRM</a:t>
            </a:r>
            <a:r>
              <a:rPr lang="en-US" dirty="0"/>
              <a:t> in the cmdlet name</a:t>
            </a:r>
          </a:p>
          <a:p>
            <a:r>
              <a:rPr lang="en-US" dirty="0"/>
              <a:t>Installed from </a:t>
            </a:r>
            <a:r>
              <a:rPr lang="en-US" dirty="0" err="1"/>
              <a:t>Github</a:t>
            </a:r>
            <a:r>
              <a:rPr lang="en-US" dirty="0"/>
              <a:t> once basic installed module installed</a:t>
            </a:r>
          </a:p>
          <a:p>
            <a:pPr lvl="1"/>
            <a:r>
              <a:rPr lang="en-US" sz="1999" dirty="0">
                <a:latin typeface="Consolas" panose="020B0609020204030204" pitchFamily="49" charset="0"/>
              </a:rPr>
              <a:t>Set-</a:t>
            </a:r>
            <a:r>
              <a:rPr lang="en-US" sz="1999" dirty="0" err="1">
                <a:latin typeface="Consolas" panose="020B0609020204030204" pitchFamily="49" charset="0"/>
              </a:rPr>
              <a:t>ExecutionPolicy</a:t>
            </a:r>
            <a:r>
              <a:rPr lang="en-US" sz="1999" dirty="0">
                <a:latin typeface="Consolas" panose="020B0609020204030204" pitchFamily="49" charset="0"/>
              </a:rPr>
              <a:t> </a:t>
            </a:r>
            <a:r>
              <a:rPr lang="en-US" sz="1999" dirty="0" err="1">
                <a:latin typeface="Consolas" panose="020B0609020204030204" pitchFamily="49" charset="0"/>
              </a:rPr>
              <a:t>RemoteSigned</a:t>
            </a:r>
            <a:r>
              <a:rPr lang="en-US" sz="1999" dirty="0">
                <a:latin typeface="Consolas" panose="020B0609020204030204" pitchFamily="49" charset="0"/>
              </a:rPr>
              <a:t> #Required to install the modules</a:t>
            </a:r>
          </a:p>
          <a:p>
            <a:pPr lvl="1"/>
            <a:r>
              <a:rPr lang="en-US" sz="1999" dirty="0">
                <a:latin typeface="Consolas" panose="020B0609020204030204" pitchFamily="49" charset="0"/>
              </a:rPr>
              <a:t>Install-Module </a:t>
            </a:r>
            <a:r>
              <a:rPr lang="en-US" sz="1999" dirty="0" err="1">
                <a:latin typeface="Consolas" panose="020B0609020204030204" pitchFamily="49" charset="0"/>
              </a:rPr>
              <a:t>AzureRM</a:t>
            </a:r>
            <a:r>
              <a:rPr lang="en-US" sz="1999" dirty="0">
                <a:latin typeface="Consolas" panose="020B0609020204030204" pitchFamily="49" charset="0"/>
              </a:rPr>
              <a:t> #Install the Azure RM modules </a:t>
            </a:r>
          </a:p>
          <a:p>
            <a:pPr lvl="1"/>
            <a:r>
              <a:rPr lang="en-US" sz="1999" dirty="0">
                <a:latin typeface="Consolas" panose="020B0609020204030204" pitchFamily="49" charset="0"/>
              </a:rPr>
              <a:t>Install-</a:t>
            </a:r>
            <a:r>
              <a:rPr lang="en-US" sz="1999" dirty="0" err="1">
                <a:latin typeface="Consolas" panose="020B0609020204030204" pitchFamily="49" charset="0"/>
              </a:rPr>
              <a:t>AzureRM</a:t>
            </a:r>
            <a:r>
              <a:rPr lang="en-US" sz="1999" dirty="0">
                <a:latin typeface="Consolas" panose="020B0609020204030204" pitchFamily="49" charset="0"/>
              </a:rPr>
              <a:t> #Download and install each module of Azure RM </a:t>
            </a:r>
          </a:p>
          <a:p>
            <a:pPr lvl="1"/>
            <a:r>
              <a:rPr lang="en-US" sz="1999" dirty="0">
                <a:latin typeface="Consolas" panose="020B0609020204030204" pitchFamily="49" charset="0"/>
              </a:rPr>
              <a:t>Import-Module </a:t>
            </a:r>
            <a:r>
              <a:rPr lang="en-US" sz="1999" dirty="0" err="1">
                <a:latin typeface="Consolas" panose="020B0609020204030204" pitchFamily="49" charset="0"/>
              </a:rPr>
              <a:t>AzureRM</a:t>
            </a:r>
            <a:r>
              <a:rPr lang="en-US" sz="1999" dirty="0">
                <a:latin typeface="Consolas" panose="020B0609020204030204" pitchFamily="49" charset="0"/>
              </a:rPr>
              <a:t> #Load ARM cmdlets </a:t>
            </a:r>
          </a:p>
          <a:p>
            <a:r>
              <a:rPr lang="en-US" dirty="0"/>
              <a:t>Use Login-</a:t>
            </a:r>
            <a:r>
              <a:rPr lang="en-US" dirty="0" err="1"/>
              <a:t>AzureRmAccount</a:t>
            </a:r>
            <a:r>
              <a:rPr lang="en-US" dirty="0"/>
              <a:t> to login instead of Add-</a:t>
            </a:r>
            <a:r>
              <a:rPr lang="en-US" dirty="0" err="1"/>
              <a:t>AzureAccount</a:t>
            </a:r>
            <a:r>
              <a:rPr lang="en-US" dirty="0"/>
              <a:t> (ASM)</a:t>
            </a:r>
          </a:p>
          <a:p>
            <a:endParaRPr lang="en-US" dirty="0"/>
          </a:p>
        </p:txBody>
      </p:sp>
    </p:spTree>
    <p:extLst>
      <p:ext uri="{BB962C8B-B14F-4D97-AF65-F5344CB8AC3E}">
        <p14:creationId xmlns:p14="http://schemas.microsoft.com/office/powerpoint/2010/main" val="3307665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a:t>
            </a:r>
          </a:p>
        </p:txBody>
      </p:sp>
      <p:sp>
        <p:nvSpPr>
          <p:cNvPr id="6" name="Text Placeholder 5"/>
          <p:cNvSpPr>
            <a:spLocks noGrp="1"/>
          </p:cNvSpPr>
          <p:nvPr>
            <p:ph type="body" sz="quarter" idx="12"/>
          </p:nvPr>
        </p:nvSpPr>
        <p:spPr/>
        <p:txBody>
          <a:bodyPr/>
          <a:lstStyle/>
          <a:p>
            <a:r>
              <a:rPr lang="en-US" dirty="0"/>
              <a:t>2.1 – </a:t>
            </a:r>
            <a:r>
              <a:rPr lang="en-US" dirty="0" err="1"/>
              <a:t>AzureRM</a:t>
            </a:r>
            <a:r>
              <a:rPr lang="en-US" dirty="0"/>
              <a:t> </a:t>
            </a:r>
            <a:r>
              <a:rPr lang="en-US" dirty="0" smtClean="0"/>
              <a:t>PowerShell – 60min</a:t>
            </a:r>
          </a:p>
          <a:p>
            <a:r>
              <a:rPr lang="en-US" dirty="0"/>
              <a:t>	</a:t>
            </a:r>
            <a:r>
              <a:rPr lang="en-US" dirty="0" smtClean="0"/>
              <a:t>Portal – get template</a:t>
            </a:r>
          </a:p>
          <a:p>
            <a:r>
              <a:rPr lang="en-US" dirty="0"/>
              <a:t>	</a:t>
            </a:r>
            <a:r>
              <a:rPr lang="en-US" dirty="0" err="1" smtClean="0"/>
              <a:t>Powershell</a:t>
            </a:r>
            <a:r>
              <a:rPr lang="en-US" dirty="0" smtClean="0"/>
              <a:t> – login, find subscription, deploy</a:t>
            </a:r>
            <a:endParaRPr lang="en-US" dirty="0"/>
          </a:p>
        </p:txBody>
      </p:sp>
      <p:sp>
        <p:nvSpPr>
          <p:cNvPr id="4" name="Slide Number Placeholder 3"/>
          <p:cNvSpPr>
            <a:spLocks noGrp="1"/>
          </p:cNvSpPr>
          <p:nvPr>
            <p:ph type="sldNum" sz="quarter" idx="4294967295"/>
          </p:nvPr>
        </p:nvSpPr>
        <p:spPr>
          <a:xfrm>
            <a:off x="11426825" y="6478588"/>
            <a:ext cx="762000" cy="379412"/>
          </a:xfrm>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0840625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Large library on </a:t>
            </a:r>
            <a:r>
              <a:rPr lang="en-US" dirty="0" err="1"/>
              <a:t>github</a:t>
            </a:r>
            <a:r>
              <a:rPr lang="en-US" dirty="0"/>
              <a:t> (</a:t>
            </a:r>
            <a:r>
              <a:rPr lang="en-US" dirty="0">
                <a:hlinkClick r:id="rId3"/>
              </a:rPr>
              <a:t>https://github.com/Azure/azure-quickstart-templates</a:t>
            </a:r>
            <a:r>
              <a:rPr lang="en-US" dirty="0"/>
              <a:t>)</a:t>
            </a:r>
          </a:p>
          <a:p>
            <a:r>
              <a:rPr lang="en-US" dirty="0"/>
              <a:t>Nice looking version at </a:t>
            </a:r>
            <a:r>
              <a:rPr lang="en-US" dirty="0">
                <a:hlinkClick r:id="rId4"/>
              </a:rPr>
              <a:t>https://azure.microsoft.com/en-us/documentation/templates/</a:t>
            </a:r>
            <a:r>
              <a:rPr lang="en-US" dirty="0"/>
              <a:t> with better help</a:t>
            </a:r>
          </a:p>
          <a:p>
            <a:r>
              <a:rPr lang="en-US" dirty="0"/>
              <a:t>Just call the template with any custom values needed</a:t>
            </a:r>
          </a:p>
          <a:p>
            <a:endParaRPr lang="en-US" dirty="0"/>
          </a:p>
        </p:txBody>
      </p:sp>
      <p:sp>
        <p:nvSpPr>
          <p:cNvPr id="2" name="Title 1"/>
          <p:cNvSpPr>
            <a:spLocks noGrp="1"/>
          </p:cNvSpPr>
          <p:nvPr>
            <p:ph type="title"/>
          </p:nvPr>
        </p:nvSpPr>
        <p:spPr/>
        <p:txBody>
          <a:bodyPr>
            <a:normAutofit fontScale="90000"/>
          </a:bodyPr>
          <a:lstStyle/>
          <a:p>
            <a:r>
              <a:rPr lang="en-US" dirty="0"/>
              <a:t>JSON Templates for Creation</a:t>
            </a:r>
          </a:p>
        </p:txBody>
      </p:sp>
      <p:sp>
        <p:nvSpPr>
          <p:cNvPr id="4" name="TextBox 3"/>
          <p:cNvSpPr txBox="1"/>
          <p:nvPr/>
        </p:nvSpPr>
        <p:spPr>
          <a:xfrm>
            <a:off x="1385431" y="4010867"/>
            <a:ext cx="9417963" cy="1631216"/>
          </a:xfrm>
          <a:prstGeom prst="rect">
            <a:avLst/>
          </a:prstGeom>
          <a:noFill/>
        </p:spPr>
        <p:txBody>
          <a:bodyPr wrap="none" rtlCol="0">
            <a:spAutoFit/>
          </a:bodyPr>
          <a:lstStyle/>
          <a:p>
            <a:r>
              <a:rPr lang="en-US" sz="2000" dirty="0">
                <a:latin typeface="Lucida Console" panose="020B0609040504020204" pitchFamily="49" charset="0"/>
              </a:rPr>
              <a:t>New-</a:t>
            </a:r>
            <a:r>
              <a:rPr lang="en-US" sz="2000" dirty="0" err="1">
                <a:latin typeface="Lucida Console" panose="020B0609040504020204" pitchFamily="49" charset="0"/>
              </a:rPr>
              <a:t>AzureRmResourceGroupDeployment</a:t>
            </a:r>
            <a:r>
              <a:rPr lang="en-US" sz="2000" dirty="0">
                <a:latin typeface="Lucida Console" panose="020B0609040504020204" pitchFamily="49" charset="0"/>
              </a:rPr>
              <a:t> -Name &lt;deployment-name&gt; `</a:t>
            </a:r>
            <a:br>
              <a:rPr lang="en-US" sz="2000" dirty="0">
                <a:latin typeface="Lucida Console" panose="020B0609040504020204" pitchFamily="49" charset="0"/>
              </a:rPr>
            </a:br>
            <a:r>
              <a:rPr lang="en-US" sz="2000" dirty="0">
                <a:latin typeface="Lucida Console" panose="020B0609040504020204" pitchFamily="49" charset="0"/>
              </a:rPr>
              <a:t>-</a:t>
            </a:r>
            <a:r>
              <a:rPr lang="en-US" sz="2000" dirty="0" err="1">
                <a:latin typeface="Lucida Console" panose="020B0609040504020204" pitchFamily="49" charset="0"/>
              </a:rPr>
              <a:t>ResourceGroupName</a:t>
            </a:r>
            <a:r>
              <a:rPr lang="en-US" sz="2000" dirty="0">
                <a:latin typeface="Lucida Console" panose="020B0609040504020204" pitchFamily="49" charset="0"/>
              </a:rPr>
              <a:t> &lt;resource-group-name&gt; `</a:t>
            </a:r>
            <a:br>
              <a:rPr lang="en-US" sz="2000" dirty="0">
                <a:latin typeface="Lucida Console" panose="020B0609040504020204" pitchFamily="49" charset="0"/>
              </a:rPr>
            </a:br>
            <a:r>
              <a:rPr lang="en-US" sz="2000" dirty="0">
                <a:latin typeface="Lucida Console" panose="020B0609040504020204" pitchFamily="49" charset="0"/>
              </a:rPr>
              <a:t>-</a:t>
            </a:r>
            <a:r>
              <a:rPr lang="en-US" sz="2000" dirty="0" err="1">
                <a:latin typeface="Lucida Console" panose="020B0609040504020204" pitchFamily="49" charset="0"/>
              </a:rPr>
              <a:t>TemplateUri</a:t>
            </a:r>
            <a:r>
              <a:rPr lang="en-US" sz="2000" dirty="0">
                <a:latin typeface="Lucida Console" panose="020B0609040504020204" pitchFamily="49" charset="0"/>
              </a:rPr>
              <a:t> https://raw.githubusercontent.com/azure/</a:t>
            </a:r>
            <a:br>
              <a:rPr lang="en-US" sz="2000" dirty="0">
                <a:latin typeface="Lucida Console" panose="020B0609040504020204" pitchFamily="49" charset="0"/>
              </a:rPr>
            </a:br>
            <a:r>
              <a:rPr lang="en-US" sz="2000" dirty="0">
                <a:latin typeface="Lucida Console" panose="020B0609040504020204" pitchFamily="49" charset="0"/>
              </a:rPr>
              <a:t>azure-</a:t>
            </a:r>
            <a:r>
              <a:rPr lang="en-US" sz="2000" dirty="0" err="1">
                <a:latin typeface="Lucida Console" panose="020B0609040504020204" pitchFamily="49" charset="0"/>
              </a:rPr>
              <a:t>quickstart</a:t>
            </a:r>
            <a:r>
              <a:rPr lang="en-US" sz="2000" dirty="0">
                <a:latin typeface="Lucida Console" panose="020B0609040504020204" pitchFamily="49" charset="0"/>
              </a:rPr>
              <a:t>-templates/master/101-vm-simple-windows/</a:t>
            </a:r>
            <a:br>
              <a:rPr lang="en-US" sz="2000" dirty="0">
                <a:latin typeface="Lucida Console" panose="020B0609040504020204" pitchFamily="49" charset="0"/>
              </a:rPr>
            </a:br>
            <a:r>
              <a:rPr lang="en-US" sz="2000" dirty="0" err="1">
                <a:latin typeface="Lucida Console" panose="020B0609040504020204" pitchFamily="49" charset="0"/>
              </a:rPr>
              <a:t>azuredeploy.json</a:t>
            </a:r>
            <a:endParaRPr lang="en-US" sz="2000" dirty="0">
              <a:latin typeface="Lucida Console" panose="020B0609040504020204" pitchFamily="49" charset="0"/>
            </a:endParaRPr>
          </a:p>
        </p:txBody>
      </p:sp>
    </p:spTree>
    <p:extLst>
      <p:ext uri="{BB962C8B-B14F-4D97-AF65-F5344CB8AC3E}">
        <p14:creationId xmlns:p14="http://schemas.microsoft.com/office/powerpoint/2010/main" val="314149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a:t>
            </a:r>
          </a:p>
        </p:txBody>
      </p:sp>
      <p:sp>
        <p:nvSpPr>
          <p:cNvPr id="6" name="Text Placeholder 5"/>
          <p:cNvSpPr>
            <a:spLocks noGrp="1"/>
          </p:cNvSpPr>
          <p:nvPr>
            <p:ph type="body" sz="quarter" idx="12"/>
          </p:nvPr>
        </p:nvSpPr>
        <p:spPr/>
        <p:txBody>
          <a:bodyPr/>
          <a:lstStyle/>
          <a:p>
            <a:r>
              <a:rPr lang="en-US" dirty="0"/>
              <a:t>2.2 – JSON </a:t>
            </a:r>
            <a:r>
              <a:rPr lang="en-US" dirty="0" smtClean="0"/>
              <a:t>Templates – 30 min</a:t>
            </a:r>
            <a:endParaRPr lang="en-US" dirty="0"/>
          </a:p>
        </p:txBody>
      </p:sp>
      <p:sp>
        <p:nvSpPr>
          <p:cNvPr id="4" name="Slide Number Placeholder 3"/>
          <p:cNvSpPr>
            <a:spLocks noGrp="1"/>
          </p:cNvSpPr>
          <p:nvPr>
            <p:ph type="sldNum" sz="quarter" idx="4294967295"/>
          </p:nvPr>
        </p:nvSpPr>
        <p:spPr>
          <a:xfrm>
            <a:off x="11426825" y="6478588"/>
            <a:ext cx="762000" cy="379412"/>
          </a:xfrm>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8041627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598" dirty="0"/>
              <a:t>Types of Cloud and Cloud Service</a:t>
            </a:r>
          </a:p>
        </p:txBody>
      </p:sp>
      <p:grpSp>
        <p:nvGrpSpPr>
          <p:cNvPr id="10" name="Group 9"/>
          <p:cNvGrpSpPr/>
          <p:nvPr/>
        </p:nvGrpSpPr>
        <p:grpSpPr>
          <a:xfrm>
            <a:off x="8541700" y="4536293"/>
            <a:ext cx="3460754" cy="2106259"/>
            <a:chOff x="2026110" y="2686870"/>
            <a:chExt cx="5796614" cy="3527895"/>
          </a:xfrm>
        </p:grpSpPr>
        <p:grpSp>
          <p:nvGrpSpPr>
            <p:cNvPr id="11" name="Group 10"/>
            <p:cNvGrpSpPr/>
            <p:nvPr/>
          </p:nvGrpSpPr>
          <p:grpSpPr>
            <a:xfrm>
              <a:off x="2026110" y="2686870"/>
              <a:ext cx="5796614" cy="3527895"/>
              <a:chOff x="2979683" y="2537086"/>
              <a:chExt cx="4664632" cy="2838956"/>
            </a:xfrm>
            <a:solidFill>
              <a:schemeClr val="bg1"/>
            </a:solidFill>
          </p:grpSpPr>
          <p:sp>
            <p:nvSpPr>
              <p:cNvPr id="16" name="Oval 15"/>
              <p:cNvSpPr/>
              <p:nvPr/>
            </p:nvSpPr>
            <p:spPr>
              <a:xfrm>
                <a:off x="4133522" y="2537086"/>
                <a:ext cx="2219981" cy="2117206"/>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7" name="Oval 16"/>
              <p:cNvSpPr/>
              <p:nvPr/>
            </p:nvSpPr>
            <p:spPr>
              <a:xfrm>
                <a:off x="2979683" y="3752193"/>
                <a:ext cx="1702675" cy="1623849"/>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8" name="Oval 17"/>
              <p:cNvSpPr/>
              <p:nvPr/>
            </p:nvSpPr>
            <p:spPr>
              <a:xfrm>
                <a:off x="5836197" y="3651632"/>
                <a:ext cx="1808118" cy="1724410"/>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9" name="Rectangle 18"/>
              <p:cNvSpPr/>
              <p:nvPr/>
            </p:nvSpPr>
            <p:spPr>
              <a:xfrm>
                <a:off x="3830320" y="4419600"/>
                <a:ext cx="2915920" cy="956442"/>
              </a:xfrm>
              <a:prstGeom prst="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sp>
          <p:nvSpPr>
            <p:cNvPr id="12" name="Oval 11"/>
            <p:cNvSpPr/>
            <p:nvPr/>
          </p:nvSpPr>
          <p:spPr>
            <a:xfrm>
              <a:off x="2026110" y="4196851"/>
              <a:ext cx="2115869" cy="20179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3" name="Oval 12"/>
            <p:cNvSpPr/>
            <p:nvPr/>
          </p:nvSpPr>
          <p:spPr>
            <a:xfrm>
              <a:off x="3459955" y="2686870"/>
              <a:ext cx="2758711" cy="26309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4" name="Oval 13"/>
            <p:cNvSpPr/>
            <p:nvPr/>
          </p:nvSpPr>
          <p:spPr>
            <a:xfrm>
              <a:off x="5575824" y="4071887"/>
              <a:ext cx="2246900" cy="214287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5" name="Rectangle 14"/>
            <p:cNvSpPr/>
            <p:nvPr/>
          </p:nvSpPr>
          <p:spPr>
            <a:xfrm>
              <a:off x="3083174" y="5026220"/>
              <a:ext cx="3623536" cy="118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spTree>
    <p:extLst>
      <p:ext uri="{BB962C8B-B14F-4D97-AF65-F5344CB8AC3E}">
        <p14:creationId xmlns:p14="http://schemas.microsoft.com/office/powerpoint/2010/main" val="1604952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6598" dirty="0"/>
              <a:t>Using Azure Storage</a:t>
            </a:r>
          </a:p>
        </p:txBody>
      </p:sp>
      <p:grpSp>
        <p:nvGrpSpPr>
          <p:cNvPr id="10" name="Group 9"/>
          <p:cNvGrpSpPr/>
          <p:nvPr/>
        </p:nvGrpSpPr>
        <p:grpSpPr>
          <a:xfrm>
            <a:off x="8541700" y="4536293"/>
            <a:ext cx="3460754" cy="2106259"/>
            <a:chOff x="2026110" y="2686870"/>
            <a:chExt cx="5796614" cy="3527895"/>
          </a:xfrm>
        </p:grpSpPr>
        <p:grpSp>
          <p:nvGrpSpPr>
            <p:cNvPr id="11" name="Group 10"/>
            <p:cNvGrpSpPr/>
            <p:nvPr/>
          </p:nvGrpSpPr>
          <p:grpSpPr>
            <a:xfrm>
              <a:off x="2026110" y="2686870"/>
              <a:ext cx="5796614" cy="3527895"/>
              <a:chOff x="2979683" y="2537086"/>
              <a:chExt cx="4664632" cy="2838956"/>
            </a:xfrm>
            <a:solidFill>
              <a:schemeClr val="bg1"/>
            </a:solidFill>
          </p:grpSpPr>
          <p:sp>
            <p:nvSpPr>
              <p:cNvPr id="16" name="Oval 15"/>
              <p:cNvSpPr/>
              <p:nvPr/>
            </p:nvSpPr>
            <p:spPr>
              <a:xfrm>
                <a:off x="4133522" y="2537086"/>
                <a:ext cx="2219981" cy="2117206"/>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7" name="Oval 16"/>
              <p:cNvSpPr/>
              <p:nvPr/>
            </p:nvSpPr>
            <p:spPr>
              <a:xfrm>
                <a:off x="2979683" y="3752193"/>
                <a:ext cx="1702675" cy="1623849"/>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8" name="Oval 17"/>
              <p:cNvSpPr/>
              <p:nvPr/>
            </p:nvSpPr>
            <p:spPr>
              <a:xfrm>
                <a:off x="5836197" y="3651632"/>
                <a:ext cx="1808118" cy="1724410"/>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9" name="Rectangle 18"/>
              <p:cNvSpPr/>
              <p:nvPr/>
            </p:nvSpPr>
            <p:spPr>
              <a:xfrm>
                <a:off x="3830320" y="4419600"/>
                <a:ext cx="2915920" cy="956442"/>
              </a:xfrm>
              <a:prstGeom prst="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sp>
          <p:nvSpPr>
            <p:cNvPr id="12" name="Oval 11"/>
            <p:cNvSpPr/>
            <p:nvPr/>
          </p:nvSpPr>
          <p:spPr>
            <a:xfrm>
              <a:off x="2026110" y="4196851"/>
              <a:ext cx="2115869" cy="20179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3" name="Oval 12"/>
            <p:cNvSpPr/>
            <p:nvPr/>
          </p:nvSpPr>
          <p:spPr>
            <a:xfrm>
              <a:off x="3459955" y="2686870"/>
              <a:ext cx="2758711" cy="263099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4" name="Oval 13"/>
            <p:cNvSpPr/>
            <p:nvPr/>
          </p:nvSpPr>
          <p:spPr>
            <a:xfrm>
              <a:off x="5575824" y="4071887"/>
              <a:ext cx="2246900" cy="214287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
          <p:nvSpPr>
            <p:cNvPr id="15" name="Rectangle 14"/>
            <p:cNvSpPr/>
            <p:nvPr/>
          </p:nvSpPr>
          <p:spPr>
            <a:xfrm>
              <a:off x="3083174" y="5026220"/>
              <a:ext cx="3623536" cy="118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spTree>
    <p:extLst>
      <p:ext uri="{BB962C8B-B14F-4D97-AF65-F5344CB8AC3E}">
        <p14:creationId xmlns:p14="http://schemas.microsoft.com/office/powerpoint/2010/main" val="3329678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Storage 101</a:t>
            </a:r>
          </a:p>
        </p:txBody>
      </p:sp>
      <p:sp>
        <p:nvSpPr>
          <p:cNvPr id="3" name="Content Placeholder 2"/>
          <p:cNvSpPr>
            <a:spLocks noGrp="1"/>
          </p:cNvSpPr>
          <p:nvPr>
            <p:ph idx="1"/>
          </p:nvPr>
        </p:nvSpPr>
        <p:spPr/>
        <p:txBody>
          <a:bodyPr>
            <a:normAutofit/>
          </a:bodyPr>
          <a:lstStyle/>
          <a:p>
            <a:r>
              <a:rPr lang="en-US" dirty="0"/>
              <a:t>Azure does not use traditional storage such as Storage Area Networks. Instead it uses a 3 tier </a:t>
            </a:r>
            <a:br>
              <a:rPr lang="en-US" dirty="0"/>
            </a:br>
            <a:r>
              <a:rPr lang="en-US" dirty="0"/>
              <a:t>architecture within storage stamps</a:t>
            </a:r>
          </a:p>
          <a:p>
            <a:r>
              <a:rPr lang="en-US" dirty="0"/>
              <a:t>DNS is used for the namespace which</a:t>
            </a:r>
            <a:br>
              <a:rPr lang="en-US" dirty="0"/>
            </a:br>
            <a:r>
              <a:rPr lang="en-US" dirty="0"/>
              <a:t>is why URIs used to access, e.g.</a:t>
            </a:r>
            <a:br>
              <a:rPr lang="en-US" dirty="0"/>
            </a:br>
            <a:r>
              <a:rPr lang="en-US" dirty="0"/>
              <a:t>http(s)://&lt;account&gt;.&lt;service&gt;.core.windows.net/&lt;partition&gt;/&lt;object&gt;</a:t>
            </a:r>
          </a:p>
          <a:p>
            <a:r>
              <a:rPr lang="en-US" dirty="0"/>
              <a:t>Data is replicated in two ways</a:t>
            </a:r>
          </a:p>
          <a:p>
            <a:pPr lvl="1"/>
            <a:r>
              <a:rPr lang="en-US" dirty="0"/>
              <a:t>Intra-stamp replication (stream layer) – Synchronous and keeps data durable within the stamps through replication across nodes in different fault domains</a:t>
            </a:r>
          </a:p>
          <a:p>
            <a:pPr lvl="1"/>
            <a:r>
              <a:rPr lang="en-US" dirty="0"/>
              <a:t>Inter-stamp replication (partition layer) – Asynchronous replication of data across stamps</a:t>
            </a:r>
          </a:p>
          <a:p>
            <a:endParaRPr lang="en-US" dirty="0"/>
          </a:p>
        </p:txBody>
      </p:sp>
      <p:sp>
        <p:nvSpPr>
          <p:cNvPr id="4" name="Rounded Rectangle 3"/>
          <p:cNvSpPr/>
          <p:nvPr/>
        </p:nvSpPr>
        <p:spPr>
          <a:xfrm>
            <a:off x="9190759" y="3150818"/>
            <a:ext cx="2460870" cy="3761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99" dirty="0"/>
              <a:t>Stream Layer</a:t>
            </a:r>
          </a:p>
        </p:txBody>
      </p:sp>
      <p:sp>
        <p:nvSpPr>
          <p:cNvPr id="5" name="Rounded Rectangle 4"/>
          <p:cNvSpPr/>
          <p:nvPr/>
        </p:nvSpPr>
        <p:spPr>
          <a:xfrm>
            <a:off x="9190759" y="2736208"/>
            <a:ext cx="2460869" cy="3800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99" dirty="0"/>
              <a:t>Partition Layer</a:t>
            </a:r>
          </a:p>
        </p:txBody>
      </p:sp>
      <p:sp>
        <p:nvSpPr>
          <p:cNvPr id="6" name="Rounded Rectangle 5"/>
          <p:cNvSpPr/>
          <p:nvPr/>
        </p:nvSpPr>
        <p:spPr>
          <a:xfrm>
            <a:off x="9190759" y="2298762"/>
            <a:ext cx="2460869" cy="4029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99" dirty="0"/>
              <a:t>Front-End Layer</a:t>
            </a:r>
          </a:p>
        </p:txBody>
      </p:sp>
    </p:spTree>
    <p:extLst>
      <p:ext uri="{BB962C8B-B14F-4D97-AF65-F5344CB8AC3E}">
        <p14:creationId xmlns:p14="http://schemas.microsoft.com/office/powerpoint/2010/main" val="354522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Storage Accounts</a:t>
            </a:r>
          </a:p>
        </p:txBody>
      </p:sp>
      <p:sp>
        <p:nvSpPr>
          <p:cNvPr id="3" name="Content Placeholder 2"/>
          <p:cNvSpPr>
            <a:spLocks noGrp="1"/>
          </p:cNvSpPr>
          <p:nvPr>
            <p:ph idx="1"/>
          </p:nvPr>
        </p:nvSpPr>
        <p:spPr/>
        <p:txBody>
          <a:bodyPr>
            <a:normAutofit fontScale="92500" lnSpcReduction="10000"/>
          </a:bodyPr>
          <a:lstStyle/>
          <a:p>
            <a:r>
              <a:rPr lang="en-US" dirty="0"/>
              <a:t>Top-level namespace for storage services</a:t>
            </a:r>
          </a:p>
          <a:p>
            <a:r>
              <a:rPr lang="en-US" dirty="0"/>
              <a:t>Created in a region</a:t>
            </a:r>
          </a:p>
          <a:p>
            <a:r>
              <a:rPr lang="en-US" dirty="0"/>
              <a:t>Can be geo-replicated (with read-only access to replica)</a:t>
            </a:r>
          </a:p>
          <a:p>
            <a:r>
              <a:rPr lang="en-US" dirty="0"/>
              <a:t>Accessed via URL and storage access keys (2) used for controlled access (never share!)</a:t>
            </a:r>
          </a:p>
          <a:p>
            <a:r>
              <a:rPr lang="en-US" dirty="0"/>
              <a:t>500 TB of data per regular storage account, 35 TB for Premium Storage account</a:t>
            </a:r>
          </a:p>
          <a:p>
            <a:r>
              <a:rPr lang="en-US" dirty="0"/>
              <a:t>20,000 IOPs per regular storage account, Premium Storage accounts do not have an explicit limit but the capacity limit indirectly restricts the IOPS </a:t>
            </a:r>
          </a:p>
          <a:p>
            <a:r>
              <a:rPr lang="en-US" dirty="0"/>
              <a:t>Can enable monitoring and </a:t>
            </a:r>
            <a:r>
              <a:rPr lang="en-US" dirty="0" smtClean="0"/>
              <a:t>logging</a:t>
            </a:r>
          </a:p>
          <a:p>
            <a:r>
              <a:rPr lang="en-US" dirty="0" smtClean="0"/>
              <a:t>New blob type account supporting </a:t>
            </a:r>
            <a:r>
              <a:rPr lang="en-US" dirty="0" smtClean="0">
                <a:solidFill>
                  <a:srgbClr val="FF0000"/>
                </a:solidFill>
              </a:rPr>
              <a:t>hot</a:t>
            </a:r>
            <a:r>
              <a:rPr lang="en-US" dirty="0" smtClean="0"/>
              <a:t> and </a:t>
            </a:r>
            <a:r>
              <a:rPr lang="en-US" dirty="0" smtClean="0">
                <a:solidFill>
                  <a:schemeClr val="tx2"/>
                </a:solidFill>
              </a:rPr>
              <a:t>cold</a:t>
            </a:r>
            <a:r>
              <a:rPr lang="en-US" dirty="0" smtClean="0"/>
              <a:t> tier but not for VHD use</a:t>
            </a:r>
            <a:endParaRPr lang="en-US" dirty="0"/>
          </a:p>
        </p:txBody>
      </p:sp>
    </p:spTree>
    <p:extLst>
      <p:ext uri="{BB962C8B-B14F-4D97-AF65-F5344CB8AC3E}">
        <p14:creationId xmlns:p14="http://schemas.microsoft.com/office/powerpoint/2010/main" val="3519437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35292" y="2265434"/>
            <a:ext cx="3971005" cy="908654"/>
          </a:xfrm>
          <a:prstGeom prst="rect">
            <a:avLst/>
          </a:prstGeom>
          <a:gradFill>
            <a:gsLst>
              <a:gs pos="0">
                <a:schemeClr val="tx2">
                  <a:lumMod val="20000"/>
                  <a:lumOff val="80000"/>
                </a:schemeClr>
              </a:gs>
              <a:gs pos="100000">
                <a:schemeClr val="tx2">
                  <a:lumMod val="40000"/>
                  <a:lumOff val="60000"/>
                </a:schemeClr>
              </a:gs>
            </a:gsLst>
          </a:gradFill>
          <a:ln>
            <a:solidFill>
              <a:schemeClr val="tx2">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199"/>
          </a:p>
        </p:txBody>
      </p:sp>
      <p:sp>
        <p:nvSpPr>
          <p:cNvPr id="2" name="Title 1"/>
          <p:cNvSpPr>
            <a:spLocks noGrp="1"/>
          </p:cNvSpPr>
          <p:nvPr>
            <p:ph type="title"/>
          </p:nvPr>
        </p:nvSpPr>
        <p:spPr/>
        <p:txBody>
          <a:bodyPr>
            <a:normAutofit fontScale="90000"/>
          </a:bodyPr>
          <a:lstStyle/>
          <a:p>
            <a:r>
              <a:rPr lang="en-US" dirty="0"/>
              <a:t>Virtual Machine Storage</a:t>
            </a:r>
          </a:p>
        </p:txBody>
      </p:sp>
      <p:sp>
        <p:nvSpPr>
          <p:cNvPr id="4" name="Can 3"/>
          <p:cNvSpPr/>
          <p:nvPr/>
        </p:nvSpPr>
        <p:spPr>
          <a:xfrm>
            <a:off x="4989272" y="4588976"/>
            <a:ext cx="2124718" cy="814871"/>
          </a:xfrm>
          <a:prstGeom prst="can">
            <a:avLst>
              <a:gd name="adj" fmla="val 43338"/>
            </a:avLst>
          </a:prstGeom>
          <a:gradFill>
            <a:gsLst>
              <a:gs pos="0">
                <a:schemeClr val="tx2">
                  <a:lumMod val="20000"/>
                  <a:lumOff val="80000"/>
                </a:schemeClr>
              </a:gs>
              <a:gs pos="100000">
                <a:schemeClr val="tx2">
                  <a:lumMod val="40000"/>
                  <a:lumOff val="60000"/>
                </a:schemeClr>
              </a:gs>
            </a:gsLst>
          </a:gradFill>
          <a:ln>
            <a:solidFill>
              <a:schemeClr val="tx2">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199"/>
          </a:p>
        </p:txBody>
      </p:sp>
      <p:sp>
        <p:nvSpPr>
          <p:cNvPr id="5" name="TextBox 4"/>
          <p:cNvSpPr txBox="1"/>
          <p:nvPr/>
        </p:nvSpPr>
        <p:spPr>
          <a:xfrm>
            <a:off x="5241362" y="5350294"/>
            <a:ext cx="1927655" cy="430647"/>
          </a:xfrm>
          <a:prstGeom prst="rect">
            <a:avLst/>
          </a:prstGeom>
          <a:noFill/>
        </p:spPr>
        <p:txBody>
          <a:bodyPr wrap="none" rtlCol="0">
            <a:spAutoFit/>
          </a:bodyPr>
          <a:lstStyle/>
          <a:p>
            <a:r>
              <a:rPr lang="en-US" sz="2199" dirty="0">
                <a:solidFill>
                  <a:srgbClr val="0070C0"/>
                </a:solidFill>
              </a:rPr>
              <a:t>Azure Storage</a:t>
            </a:r>
          </a:p>
        </p:txBody>
      </p:sp>
      <p:grpSp>
        <p:nvGrpSpPr>
          <p:cNvPr id="9" name="Group 8"/>
          <p:cNvGrpSpPr/>
          <p:nvPr/>
        </p:nvGrpSpPr>
        <p:grpSpPr>
          <a:xfrm>
            <a:off x="3802972" y="2265433"/>
            <a:ext cx="908654" cy="908654"/>
            <a:chOff x="1567785" y="3508682"/>
            <a:chExt cx="908891" cy="908891"/>
          </a:xfrm>
        </p:grpSpPr>
        <p:sp>
          <p:nvSpPr>
            <p:cNvPr id="8" name="Rectangle 7"/>
            <p:cNvSpPr/>
            <p:nvPr/>
          </p:nvSpPr>
          <p:spPr>
            <a:xfrm>
              <a:off x="1688123" y="3642209"/>
              <a:ext cx="668216" cy="64183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199"/>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785" y="3508682"/>
              <a:ext cx="908891" cy="908891"/>
            </a:xfrm>
            <a:prstGeom prst="rect">
              <a:avLst/>
            </a:prstGeom>
          </p:spPr>
        </p:pic>
      </p:grpSp>
      <p:sp>
        <p:nvSpPr>
          <p:cNvPr id="10" name="Can 9"/>
          <p:cNvSpPr/>
          <p:nvPr/>
        </p:nvSpPr>
        <p:spPr>
          <a:xfrm>
            <a:off x="6648183" y="2398923"/>
            <a:ext cx="782312" cy="6416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grpSp>
        <p:nvGrpSpPr>
          <p:cNvPr id="15" name="Group 14"/>
          <p:cNvGrpSpPr/>
          <p:nvPr/>
        </p:nvGrpSpPr>
        <p:grpSpPr>
          <a:xfrm>
            <a:off x="5158410" y="4422409"/>
            <a:ext cx="780087" cy="828431"/>
            <a:chOff x="4463208" y="3487263"/>
            <a:chExt cx="780290" cy="828647"/>
          </a:xfrm>
        </p:grpSpPr>
        <p:sp>
          <p:nvSpPr>
            <p:cNvPr id="13" name="Rounded Rectangle 12"/>
            <p:cNvSpPr/>
            <p:nvPr/>
          </p:nvSpPr>
          <p:spPr>
            <a:xfrm>
              <a:off x="4552950" y="3507581"/>
              <a:ext cx="595313" cy="740569"/>
            </a:xfrm>
            <a:prstGeom prst="roundRect">
              <a:avLst>
                <a:gd name="adj" fmla="val 50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3208" y="3487263"/>
              <a:ext cx="780290" cy="780290"/>
            </a:xfrm>
            <a:prstGeom prst="rect">
              <a:avLst/>
            </a:prstGeom>
          </p:spPr>
        </p:pic>
        <p:sp>
          <p:nvSpPr>
            <p:cNvPr id="14" name="Rectangle 13"/>
            <p:cNvSpPr/>
            <p:nvPr/>
          </p:nvSpPr>
          <p:spPr>
            <a:xfrm>
              <a:off x="4910496" y="4012405"/>
              <a:ext cx="303505" cy="3035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496" y="4012405"/>
              <a:ext cx="303505" cy="303505"/>
            </a:xfrm>
            <a:prstGeom prst="rect">
              <a:avLst/>
            </a:prstGeom>
          </p:spPr>
        </p:pic>
      </p:grpSp>
      <p:grpSp>
        <p:nvGrpSpPr>
          <p:cNvPr id="18" name="Group 17"/>
          <p:cNvGrpSpPr/>
          <p:nvPr/>
        </p:nvGrpSpPr>
        <p:grpSpPr>
          <a:xfrm>
            <a:off x="6051630" y="4319038"/>
            <a:ext cx="780087" cy="780087"/>
            <a:chOff x="5505809" y="3487263"/>
            <a:chExt cx="780290" cy="780290"/>
          </a:xfrm>
        </p:grpSpPr>
        <p:sp>
          <p:nvSpPr>
            <p:cNvPr id="17" name="Rounded Rectangle 16"/>
            <p:cNvSpPr/>
            <p:nvPr/>
          </p:nvSpPr>
          <p:spPr>
            <a:xfrm>
              <a:off x="5614988" y="3507581"/>
              <a:ext cx="557212" cy="683419"/>
            </a:xfrm>
            <a:prstGeom prst="roundRect">
              <a:avLst>
                <a:gd name="adj" fmla="val 7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5809" y="3487263"/>
              <a:ext cx="780290" cy="780290"/>
            </a:xfrm>
            <a:prstGeom prst="rect">
              <a:avLst/>
            </a:prstGeom>
          </p:spPr>
        </p:pic>
      </p:grpSp>
      <p:cxnSp>
        <p:nvCxnSpPr>
          <p:cNvPr id="20" name="Straight Arrow Connector 19"/>
          <p:cNvCxnSpPr/>
          <p:nvPr/>
        </p:nvCxnSpPr>
        <p:spPr>
          <a:xfrm>
            <a:off x="4403798" y="3101284"/>
            <a:ext cx="818937" cy="130096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203990" y="4471398"/>
            <a:ext cx="780087" cy="780087"/>
            <a:chOff x="5505809" y="3487263"/>
            <a:chExt cx="780290" cy="780290"/>
          </a:xfrm>
        </p:grpSpPr>
        <p:sp>
          <p:nvSpPr>
            <p:cNvPr id="23" name="Rounded Rectangle 22"/>
            <p:cNvSpPr/>
            <p:nvPr/>
          </p:nvSpPr>
          <p:spPr>
            <a:xfrm>
              <a:off x="5614988" y="3507581"/>
              <a:ext cx="557212" cy="683419"/>
            </a:xfrm>
            <a:prstGeom prst="roundRect">
              <a:avLst>
                <a:gd name="adj" fmla="val 7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5809" y="3487263"/>
              <a:ext cx="780290" cy="780290"/>
            </a:xfrm>
            <a:prstGeom prst="rect">
              <a:avLst/>
            </a:prstGeom>
          </p:spPr>
        </p:pic>
      </p:grpSp>
      <p:cxnSp>
        <p:nvCxnSpPr>
          <p:cNvPr id="25" name="Straight Arrow Connector 24"/>
          <p:cNvCxnSpPr/>
          <p:nvPr/>
        </p:nvCxnSpPr>
        <p:spPr>
          <a:xfrm>
            <a:off x="4675000" y="3109623"/>
            <a:ext cx="1436505" cy="12087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6757061" y="2331446"/>
            <a:ext cx="606258" cy="606258"/>
            <a:chOff x="6298358" y="3399074"/>
            <a:chExt cx="780290" cy="780290"/>
          </a:xfrm>
        </p:grpSpPr>
        <p:sp>
          <p:nvSpPr>
            <p:cNvPr id="28" name="Rounded Rectangle 27"/>
            <p:cNvSpPr/>
            <p:nvPr/>
          </p:nvSpPr>
          <p:spPr>
            <a:xfrm>
              <a:off x="6388100" y="3419392"/>
              <a:ext cx="595313" cy="740569"/>
            </a:xfrm>
            <a:prstGeom prst="roundRect">
              <a:avLst>
                <a:gd name="adj" fmla="val 50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8358" y="3399074"/>
              <a:ext cx="780290" cy="780290"/>
            </a:xfrm>
            <a:prstGeom prst="rect">
              <a:avLst/>
            </a:prstGeom>
          </p:spPr>
        </p:pic>
      </p:grpSp>
      <p:sp>
        <p:nvSpPr>
          <p:cNvPr id="33" name="TextBox 32"/>
          <p:cNvSpPr txBox="1"/>
          <p:nvPr/>
        </p:nvSpPr>
        <p:spPr>
          <a:xfrm>
            <a:off x="5259866" y="3129002"/>
            <a:ext cx="875333" cy="430647"/>
          </a:xfrm>
          <a:prstGeom prst="rect">
            <a:avLst/>
          </a:prstGeom>
          <a:noFill/>
        </p:spPr>
        <p:txBody>
          <a:bodyPr wrap="none" rtlCol="0">
            <a:spAutoFit/>
          </a:bodyPr>
          <a:lstStyle/>
          <a:p>
            <a:r>
              <a:rPr lang="en-US" sz="2199" dirty="0">
                <a:solidFill>
                  <a:srgbClr val="0070C0"/>
                </a:solidFill>
              </a:rPr>
              <a:t>Node</a:t>
            </a:r>
          </a:p>
        </p:txBody>
      </p:sp>
      <p:cxnSp>
        <p:nvCxnSpPr>
          <p:cNvPr id="34" name="Straight Arrow Connector 33"/>
          <p:cNvCxnSpPr/>
          <p:nvPr/>
        </p:nvCxnSpPr>
        <p:spPr>
          <a:xfrm>
            <a:off x="4761881" y="2716697"/>
            <a:ext cx="2038264" cy="5916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127428" y="4834065"/>
            <a:ext cx="466672" cy="430647"/>
          </a:xfrm>
          <a:prstGeom prst="rect">
            <a:avLst/>
          </a:prstGeom>
          <a:noFill/>
        </p:spPr>
        <p:txBody>
          <a:bodyPr wrap="none" rtlCol="0">
            <a:spAutoFit/>
          </a:bodyPr>
          <a:lstStyle/>
          <a:p>
            <a:r>
              <a:rPr lang="en-US" sz="2199" dirty="0">
                <a:solidFill>
                  <a:srgbClr val="0070C0"/>
                </a:solidFill>
              </a:rPr>
              <a:t>x3</a:t>
            </a:r>
          </a:p>
        </p:txBody>
      </p:sp>
      <p:sp>
        <p:nvSpPr>
          <p:cNvPr id="39" name="TextBox 38"/>
          <p:cNvSpPr txBox="1"/>
          <p:nvPr/>
        </p:nvSpPr>
        <p:spPr>
          <a:xfrm>
            <a:off x="4362620" y="3597626"/>
            <a:ext cx="546803" cy="430647"/>
          </a:xfrm>
          <a:prstGeom prst="rect">
            <a:avLst/>
          </a:prstGeom>
          <a:noFill/>
        </p:spPr>
        <p:txBody>
          <a:bodyPr wrap="none" rtlCol="0">
            <a:spAutoFit/>
          </a:bodyPr>
          <a:lstStyle/>
          <a:p>
            <a:r>
              <a:rPr lang="en-US" sz="2199" dirty="0">
                <a:solidFill>
                  <a:srgbClr val="0070C0"/>
                </a:solidFill>
              </a:rPr>
              <a:t>OS</a:t>
            </a:r>
          </a:p>
        </p:txBody>
      </p:sp>
      <p:sp>
        <p:nvSpPr>
          <p:cNvPr id="40" name="TextBox 39"/>
          <p:cNvSpPr txBox="1"/>
          <p:nvPr/>
        </p:nvSpPr>
        <p:spPr>
          <a:xfrm>
            <a:off x="5454580" y="2379107"/>
            <a:ext cx="859114" cy="430647"/>
          </a:xfrm>
          <a:prstGeom prst="rect">
            <a:avLst/>
          </a:prstGeom>
          <a:noFill/>
        </p:spPr>
        <p:txBody>
          <a:bodyPr wrap="none" rtlCol="0">
            <a:spAutoFit/>
          </a:bodyPr>
          <a:lstStyle/>
          <a:p>
            <a:r>
              <a:rPr lang="en-US" sz="2199" dirty="0">
                <a:solidFill>
                  <a:srgbClr val="0070C0"/>
                </a:solidFill>
              </a:rPr>
              <a:t>Temp</a:t>
            </a:r>
          </a:p>
        </p:txBody>
      </p:sp>
      <p:sp>
        <p:nvSpPr>
          <p:cNvPr id="41" name="TextBox 40"/>
          <p:cNvSpPr txBox="1"/>
          <p:nvPr/>
        </p:nvSpPr>
        <p:spPr>
          <a:xfrm>
            <a:off x="5450013" y="3539056"/>
            <a:ext cx="766357" cy="430647"/>
          </a:xfrm>
          <a:prstGeom prst="rect">
            <a:avLst/>
          </a:prstGeom>
          <a:noFill/>
        </p:spPr>
        <p:txBody>
          <a:bodyPr wrap="none" rtlCol="0">
            <a:spAutoFit/>
          </a:bodyPr>
          <a:lstStyle/>
          <a:p>
            <a:r>
              <a:rPr lang="en-US" sz="2199" dirty="0">
                <a:solidFill>
                  <a:srgbClr val="0070C0"/>
                </a:solidFill>
              </a:rPr>
              <a:t>Data</a:t>
            </a:r>
          </a:p>
        </p:txBody>
      </p:sp>
      <p:grpSp>
        <p:nvGrpSpPr>
          <p:cNvPr id="3" name="Group 2"/>
          <p:cNvGrpSpPr/>
          <p:nvPr/>
        </p:nvGrpSpPr>
        <p:grpSpPr>
          <a:xfrm>
            <a:off x="8554283" y="4588977"/>
            <a:ext cx="2236669" cy="1177002"/>
            <a:chOff x="8406610" y="4402503"/>
            <a:chExt cx="2237252" cy="1177309"/>
          </a:xfrm>
        </p:grpSpPr>
        <p:sp>
          <p:nvSpPr>
            <p:cNvPr id="42" name="TextBox 41"/>
            <p:cNvSpPr txBox="1"/>
            <p:nvPr/>
          </p:nvSpPr>
          <p:spPr>
            <a:xfrm>
              <a:off x="8742188" y="5149053"/>
              <a:ext cx="1901674" cy="430759"/>
            </a:xfrm>
            <a:prstGeom prst="rect">
              <a:avLst/>
            </a:prstGeom>
            <a:noFill/>
          </p:spPr>
          <p:txBody>
            <a:bodyPr wrap="none" rtlCol="0">
              <a:spAutoFit/>
            </a:bodyPr>
            <a:lstStyle/>
            <a:p>
              <a:r>
                <a:rPr lang="en-US" sz="2199" dirty="0">
                  <a:solidFill>
                    <a:srgbClr val="0070C0"/>
                  </a:solidFill>
                </a:rPr>
                <a:t>Paired Region</a:t>
              </a:r>
            </a:p>
          </p:txBody>
        </p:sp>
        <p:sp>
          <p:nvSpPr>
            <p:cNvPr id="35" name="Can 34"/>
            <p:cNvSpPr/>
            <p:nvPr/>
          </p:nvSpPr>
          <p:spPr>
            <a:xfrm>
              <a:off x="8406610" y="4402503"/>
              <a:ext cx="2125271" cy="815083"/>
            </a:xfrm>
            <a:prstGeom prst="can">
              <a:avLst>
                <a:gd name="adj" fmla="val 43338"/>
              </a:avLst>
            </a:prstGeom>
            <a:gradFill>
              <a:gsLst>
                <a:gs pos="0">
                  <a:schemeClr val="tx2">
                    <a:lumMod val="20000"/>
                    <a:lumOff val="80000"/>
                  </a:schemeClr>
                </a:gs>
                <a:gs pos="100000">
                  <a:schemeClr val="tx2">
                    <a:lumMod val="40000"/>
                    <a:lumOff val="60000"/>
                  </a:schemeClr>
                </a:gs>
              </a:gsLst>
            </a:gradFill>
            <a:ln>
              <a:solidFill>
                <a:schemeClr val="tx2">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199"/>
            </a:p>
          </p:txBody>
        </p:sp>
      </p:grpSp>
      <p:sp>
        <p:nvSpPr>
          <p:cNvPr id="19" name="Right Arrow 18"/>
          <p:cNvSpPr/>
          <p:nvPr/>
        </p:nvSpPr>
        <p:spPr>
          <a:xfrm>
            <a:off x="7546671" y="4775661"/>
            <a:ext cx="830968" cy="40743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9"/>
          </a:p>
        </p:txBody>
      </p:sp>
    </p:spTree>
    <p:extLst>
      <p:ext uri="{BB962C8B-B14F-4D97-AF65-F5344CB8AC3E}">
        <p14:creationId xmlns:p14="http://schemas.microsoft.com/office/powerpoint/2010/main" val="70051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500"/>
                                        <p:tgtEl>
                                          <p:spTgt spid="22"/>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up)">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0" grpId="0"/>
      <p:bldP spid="41" grpId="0"/>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caching</a:t>
            </a:r>
          </a:p>
        </p:txBody>
      </p:sp>
      <p:sp>
        <p:nvSpPr>
          <p:cNvPr id="3" name="Content Placeholder 2"/>
          <p:cNvSpPr>
            <a:spLocks noGrp="1"/>
          </p:cNvSpPr>
          <p:nvPr>
            <p:ph idx="1"/>
          </p:nvPr>
        </p:nvSpPr>
        <p:spPr/>
        <p:txBody>
          <a:bodyPr>
            <a:normAutofit lnSpcReduction="10000"/>
          </a:bodyPr>
          <a:lstStyle/>
          <a:p>
            <a:r>
              <a:rPr lang="en-US" dirty="0"/>
              <a:t>OS disk – Read/Write or Read-only </a:t>
            </a:r>
            <a:r>
              <a:rPr lang="en-US" dirty="0" smtClean="0"/>
              <a:t>Cache (ARM adds None option but not ASM)</a:t>
            </a:r>
            <a:endParaRPr lang="en-US" dirty="0"/>
          </a:p>
          <a:p>
            <a:r>
              <a:rPr lang="en-US" dirty="0"/>
              <a:t>Data disks – All states supported</a:t>
            </a:r>
          </a:p>
          <a:p>
            <a:r>
              <a:rPr lang="en-US" dirty="0"/>
              <a:t>Typically database data should have all caching disabled </a:t>
            </a:r>
          </a:p>
          <a:p>
            <a:pPr lvl="1"/>
            <a:r>
              <a:rPr lang="en-US" dirty="0"/>
              <a:t>SQL Server</a:t>
            </a:r>
          </a:p>
          <a:p>
            <a:pPr lvl="1"/>
            <a:r>
              <a:rPr lang="en-US" dirty="0"/>
              <a:t>Active Directory Database</a:t>
            </a:r>
          </a:p>
          <a:p>
            <a:r>
              <a:rPr lang="en-US" dirty="0"/>
              <a:t>Most application data should be placed on Data Disks</a:t>
            </a:r>
          </a:p>
          <a:p>
            <a:r>
              <a:rPr lang="en-US" dirty="0"/>
              <a:t>Change using </a:t>
            </a:r>
            <a:r>
              <a:rPr lang="en-US" dirty="0" smtClean="0"/>
              <a:t>PowerShell (</a:t>
            </a:r>
            <a:r>
              <a:rPr lang="en-US" dirty="0" smtClean="0">
                <a:solidFill>
                  <a:schemeClr val="tx2"/>
                </a:solidFill>
              </a:rPr>
              <a:t>ARM</a:t>
            </a:r>
            <a:r>
              <a:rPr lang="en-US" dirty="0" smtClean="0"/>
              <a:t> and </a:t>
            </a:r>
            <a:r>
              <a:rPr lang="en-US" dirty="0" smtClean="0">
                <a:solidFill>
                  <a:schemeClr val="accent2"/>
                </a:solidFill>
              </a:rPr>
              <a:t>ASM</a:t>
            </a:r>
            <a:r>
              <a:rPr lang="en-US" dirty="0" smtClean="0"/>
              <a:t>)</a:t>
            </a:r>
            <a:endParaRPr lang="en-US" dirty="0"/>
          </a:p>
          <a:p>
            <a:pPr lvl="1"/>
            <a:r>
              <a:rPr lang="en-US" dirty="0">
                <a:solidFill>
                  <a:schemeClr val="tx2"/>
                </a:solidFill>
              </a:rPr>
              <a:t>$</a:t>
            </a:r>
            <a:r>
              <a:rPr lang="en-US" dirty="0" err="1">
                <a:solidFill>
                  <a:schemeClr val="tx2"/>
                </a:solidFill>
              </a:rPr>
              <a:t>vm.StorageProfile.OsDisk.Caching</a:t>
            </a:r>
            <a:r>
              <a:rPr lang="en-US" dirty="0">
                <a:solidFill>
                  <a:schemeClr val="tx2"/>
                </a:solidFill>
              </a:rPr>
              <a:t> = 'None' # or </a:t>
            </a:r>
            <a:r>
              <a:rPr lang="en-US" dirty="0" err="1">
                <a:solidFill>
                  <a:schemeClr val="tx2"/>
                </a:solidFill>
              </a:rPr>
              <a:t>ReadOnly</a:t>
            </a:r>
            <a:r>
              <a:rPr lang="en-US" dirty="0">
                <a:solidFill>
                  <a:schemeClr val="tx2"/>
                </a:solidFill>
              </a:rPr>
              <a:t> </a:t>
            </a:r>
            <a:r>
              <a:rPr lang="en-US" dirty="0" err="1">
                <a:solidFill>
                  <a:schemeClr val="tx2"/>
                </a:solidFill>
              </a:rPr>
              <a:t>ReadWrite</a:t>
            </a:r>
            <a:endParaRPr lang="en-US" dirty="0">
              <a:solidFill>
                <a:schemeClr val="tx2"/>
              </a:solidFill>
            </a:endParaRPr>
          </a:p>
          <a:p>
            <a:pPr lvl="1"/>
            <a:r>
              <a:rPr lang="en-US" dirty="0">
                <a:solidFill>
                  <a:schemeClr val="tx2"/>
                </a:solidFill>
              </a:rPr>
              <a:t>Update-</a:t>
            </a:r>
            <a:r>
              <a:rPr lang="en-US" dirty="0" err="1">
                <a:solidFill>
                  <a:schemeClr val="tx2"/>
                </a:solidFill>
              </a:rPr>
              <a:t>AzureRmVM</a:t>
            </a:r>
            <a:r>
              <a:rPr lang="en-US" dirty="0">
                <a:solidFill>
                  <a:schemeClr val="tx2"/>
                </a:solidFill>
              </a:rPr>
              <a:t> -VM $VM -</a:t>
            </a:r>
            <a:r>
              <a:rPr lang="en-US" dirty="0" err="1">
                <a:solidFill>
                  <a:schemeClr val="tx2"/>
                </a:solidFill>
              </a:rPr>
              <a:t>ResourceGroupName</a:t>
            </a:r>
            <a:r>
              <a:rPr lang="en-US" dirty="0">
                <a:solidFill>
                  <a:schemeClr val="tx2"/>
                </a:solidFill>
              </a:rPr>
              <a:t> RG-SCUSA</a:t>
            </a:r>
          </a:p>
          <a:p>
            <a:pPr lvl="1"/>
            <a:r>
              <a:rPr lang="en-US" dirty="0" smtClean="0">
                <a:solidFill>
                  <a:schemeClr val="accent2"/>
                </a:solidFill>
              </a:rPr>
              <a:t>Set-</a:t>
            </a:r>
            <a:r>
              <a:rPr lang="en-US" dirty="0" err="1" smtClean="0">
                <a:solidFill>
                  <a:schemeClr val="accent2"/>
                </a:solidFill>
              </a:rPr>
              <a:t>AzureOSDisk</a:t>
            </a:r>
            <a:r>
              <a:rPr lang="en-US" dirty="0" smtClean="0">
                <a:solidFill>
                  <a:schemeClr val="accent2"/>
                </a:solidFill>
              </a:rPr>
              <a:t> </a:t>
            </a:r>
            <a:r>
              <a:rPr lang="en-US" dirty="0">
                <a:solidFill>
                  <a:schemeClr val="accent2"/>
                </a:solidFill>
              </a:rPr>
              <a:t>–</a:t>
            </a:r>
            <a:r>
              <a:rPr lang="en-US" dirty="0" err="1">
                <a:solidFill>
                  <a:schemeClr val="accent2"/>
                </a:solidFill>
              </a:rPr>
              <a:t>HostCaching</a:t>
            </a:r>
            <a:r>
              <a:rPr lang="en-US" dirty="0">
                <a:solidFill>
                  <a:schemeClr val="accent2"/>
                </a:solidFill>
              </a:rPr>
              <a:t> </a:t>
            </a:r>
            <a:r>
              <a:rPr lang="en-US" dirty="0" err="1">
                <a:solidFill>
                  <a:schemeClr val="accent2"/>
                </a:solidFill>
              </a:rPr>
              <a:t>ReadOnly|</a:t>
            </a:r>
            <a:r>
              <a:rPr lang="en-US" b="1" dirty="0" err="1">
                <a:solidFill>
                  <a:schemeClr val="accent2"/>
                </a:solidFill>
              </a:rPr>
              <a:t>ReadWrite</a:t>
            </a:r>
            <a:r>
              <a:rPr lang="en-US" dirty="0">
                <a:solidFill>
                  <a:schemeClr val="accent2"/>
                </a:solidFill>
              </a:rPr>
              <a:t> (requires reboot)</a:t>
            </a:r>
          </a:p>
          <a:p>
            <a:pPr lvl="1"/>
            <a:r>
              <a:rPr lang="en-US" dirty="0">
                <a:solidFill>
                  <a:schemeClr val="accent2"/>
                </a:solidFill>
              </a:rPr>
              <a:t>Set-</a:t>
            </a:r>
            <a:r>
              <a:rPr lang="en-US" dirty="0" err="1">
                <a:solidFill>
                  <a:schemeClr val="accent2"/>
                </a:solidFill>
              </a:rPr>
              <a:t>AzureDataDisk</a:t>
            </a:r>
            <a:r>
              <a:rPr lang="en-US" dirty="0">
                <a:solidFill>
                  <a:schemeClr val="accent2"/>
                </a:solidFill>
              </a:rPr>
              <a:t> –</a:t>
            </a:r>
            <a:r>
              <a:rPr lang="en-US" dirty="0" err="1">
                <a:solidFill>
                  <a:schemeClr val="accent2"/>
                </a:solidFill>
              </a:rPr>
              <a:t>HostCaching</a:t>
            </a:r>
            <a:r>
              <a:rPr lang="en-US" dirty="0">
                <a:solidFill>
                  <a:schemeClr val="accent2"/>
                </a:solidFill>
              </a:rPr>
              <a:t> </a:t>
            </a:r>
            <a:r>
              <a:rPr lang="en-US" dirty="0" err="1">
                <a:solidFill>
                  <a:schemeClr val="accent2"/>
                </a:solidFill>
              </a:rPr>
              <a:t>ReadOnly|ReadWrite|</a:t>
            </a:r>
            <a:r>
              <a:rPr lang="en-US" b="1" dirty="0" err="1">
                <a:solidFill>
                  <a:schemeClr val="accent2"/>
                </a:solidFill>
              </a:rPr>
              <a:t>None</a:t>
            </a:r>
            <a:endParaRPr lang="en-US" b="1" dirty="0">
              <a:solidFill>
                <a:schemeClr val="accent2"/>
              </a:solidFill>
            </a:endParaRPr>
          </a:p>
        </p:txBody>
      </p:sp>
      <p:pic>
        <p:nvPicPr>
          <p:cNvPr id="5" name="Picture 4"/>
          <p:cNvPicPr>
            <a:picLocks noChangeAspect="1"/>
          </p:cNvPicPr>
          <p:nvPr/>
        </p:nvPicPr>
        <p:blipFill>
          <a:blip r:embed="rId3"/>
          <a:stretch>
            <a:fillRect/>
          </a:stretch>
        </p:blipFill>
        <p:spPr>
          <a:xfrm>
            <a:off x="7026025" y="255371"/>
            <a:ext cx="4843215" cy="1268461"/>
          </a:xfrm>
          <a:prstGeom prst="rect">
            <a:avLst/>
          </a:prstGeom>
        </p:spPr>
      </p:pic>
    </p:spTree>
    <p:extLst>
      <p:ext uri="{BB962C8B-B14F-4D97-AF65-F5344CB8AC3E}">
        <p14:creationId xmlns:p14="http://schemas.microsoft.com/office/powerpoint/2010/main" val="2774624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Premium Storage</a:t>
            </a:r>
          </a:p>
        </p:txBody>
      </p:sp>
      <p:sp>
        <p:nvSpPr>
          <p:cNvPr id="3" name="Content Placeholder 2"/>
          <p:cNvSpPr>
            <a:spLocks noGrp="1"/>
          </p:cNvSpPr>
          <p:nvPr>
            <p:ph idx="1"/>
          </p:nvPr>
        </p:nvSpPr>
        <p:spPr/>
        <p:txBody>
          <a:bodyPr/>
          <a:lstStyle/>
          <a:p>
            <a:r>
              <a:rPr lang="en-US" dirty="0"/>
              <a:t>Regular Azure storage is primarily HDD based</a:t>
            </a:r>
          </a:p>
          <a:p>
            <a:r>
              <a:rPr lang="en-US" dirty="0"/>
              <a:t>Premium Storage is based on SSD storage</a:t>
            </a:r>
          </a:p>
          <a:p>
            <a:r>
              <a:rPr lang="en-US" dirty="0"/>
              <a:t>Provides a predictable level of performance compared to unpredictable MAX performance for regular storage</a:t>
            </a:r>
          </a:p>
          <a:p>
            <a:r>
              <a:rPr lang="en-US" dirty="0"/>
              <a:t>Three disk types and the size used for a VHD controls which disk type is selected</a:t>
            </a:r>
          </a:p>
          <a:p>
            <a:r>
              <a:rPr lang="en-US" dirty="0"/>
              <a:t>Must be used with</a:t>
            </a:r>
            <a:br>
              <a:rPr lang="en-US" dirty="0"/>
            </a:br>
            <a:r>
              <a:rPr lang="en-US" dirty="0"/>
              <a:t>DS or GS-series VMs which</a:t>
            </a:r>
            <a:br>
              <a:rPr lang="en-US" dirty="0"/>
            </a:br>
            <a:r>
              <a:rPr lang="en-US" dirty="0"/>
              <a:t>have varying IOPS</a:t>
            </a:r>
            <a:br>
              <a:rPr lang="en-US" dirty="0"/>
            </a:br>
            <a:r>
              <a:rPr lang="en-US" dirty="0"/>
              <a:t>limits</a:t>
            </a:r>
          </a:p>
        </p:txBody>
      </p:sp>
      <p:graphicFrame>
        <p:nvGraphicFramePr>
          <p:cNvPr id="4" name="Table 3"/>
          <p:cNvGraphicFramePr>
            <a:graphicFrameLocks noGrp="1"/>
          </p:cNvGraphicFramePr>
          <p:nvPr>
            <p:extLst/>
          </p:nvPr>
        </p:nvGraphicFramePr>
        <p:xfrm>
          <a:off x="4569265" y="4361543"/>
          <a:ext cx="7209932" cy="2098428"/>
        </p:xfrm>
        <a:graphic>
          <a:graphicData uri="http://schemas.openxmlformats.org/drawingml/2006/table">
            <a:tbl>
              <a:tblPr/>
              <a:tblGrid>
                <a:gridCol w="1802483">
                  <a:extLst>
                    <a:ext uri="{9D8B030D-6E8A-4147-A177-3AD203B41FA5}">
                      <a16:colId xmlns:a16="http://schemas.microsoft.com/office/drawing/2014/main" val="20000"/>
                    </a:ext>
                  </a:extLst>
                </a:gridCol>
                <a:gridCol w="1802483">
                  <a:extLst>
                    <a:ext uri="{9D8B030D-6E8A-4147-A177-3AD203B41FA5}">
                      <a16:colId xmlns:a16="http://schemas.microsoft.com/office/drawing/2014/main" val="20001"/>
                    </a:ext>
                  </a:extLst>
                </a:gridCol>
                <a:gridCol w="1802483">
                  <a:extLst>
                    <a:ext uri="{9D8B030D-6E8A-4147-A177-3AD203B41FA5}">
                      <a16:colId xmlns:a16="http://schemas.microsoft.com/office/drawing/2014/main" val="20002"/>
                    </a:ext>
                  </a:extLst>
                </a:gridCol>
                <a:gridCol w="1802483">
                  <a:extLst>
                    <a:ext uri="{9D8B030D-6E8A-4147-A177-3AD203B41FA5}">
                      <a16:colId xmlns:a16="http://schemas.microsoft.com/office/drawing/2014/main" val="20003"/>
                    </a:ext>
                  </a:extLst>
                </a:gridCol>
              </a:tblGrid>
              <a:tr h="449663">
                <a:tc>
                  <a:txBody>
                    <a:bodyPr/>
                    <a:lstStyle/>
                    <a:p>
                      <a:r>
                        <a:rPr lang="en-US" sz="2000" b="1" dirty="0">
                          <a:solidFill>
                            <a:srgbClr val="FFFFFF"/>
                          </a:solidFill>
                          <a:effectLst/>
                        </a:rPr>
                        <a:t>Disk Types</a:t>
                      </a:r>
                      <a:endParaRPr lang="en-US" sz="2000" dirty="0">
                        <a:solidFill>
                          <a:srgbClr val="FFFFFF"/>
                        </a:solidFill>
                        <a:effectLst/>
                      </a:endParaRPr>
                    </a:p>
                  </a:txBody>
                  <a:tcPr marL="91416" marR="91416" marT="45708" marB="45708" anchor="ctr">
                    <a:lnL>
                      <a:noFill/>
                    </a:lnL>
                    <a:lnR>
                      <a:noFill/>
                    </a:lnR>
                    <a:lnT>
                      <a:noFill/>
                    </a:lnT>
                    <a:lnB>
                      <a:noFill/>
                    </a:lnB>
                    <a:solidFill>
                      <a:srgbClr val="6699FF"/>
                    </a:solidFill>
                  </a:tcPr>
                </a:tc>
                <a:tc>
                  <a:txBody>
                    <a:bodyPr/>
                    <a:lstStyle/>
                    <a:p>
                      <a:r>
                        <a:rPr lang="en-US" sz="2000" dirty="0">
                          <a:solidFill>
                            <a:srgbClr val="0070C0"/>
                          </a:solidFill>
                          <a:effectLst/>
                        </a:rPr>
                        <a:t>P10</a:t>
                      </a:r>
                    </a:p>
                  </a:txBody>
                  <a:tcPr marL="91416" marR="91416" marT="45708" marB="45708" anchor="ctr">
                    <a:lnL>
                      <a:noFill/>
                    </a:lnL>
                    <a:lnR>
                      <a:noFill/>
                    </a:lnR>
                    <a:lnT>
                      <a:noFill/>
                    </a:lnT>
                    <a:lnB>
                      <a:noFill/>
                    </a:lnB>
                    <a:solidFill>
                      <a:srgbClr val="99CCFF"/>
                    </a:solidFill>
                  </a:tcPr>
                </a:tc>
                <a:tc>
                  <a:txBody>
                    <a:bodyPr/>
                    <a:lstStyle/>
                    <a:p>
                      <a:r>
                        <a:rPr lang="en-US" sz="2000" dirty="0">
                          <a:solidFill>
                            <a:srgbClr val="0070C0"/>
                          </a:solidFill>
                          <a:effectLst/>
                        </a:rPr>
                        <a:t>P20</a:t>
                      </a:r>
                    </a:p>
                  </a:txBody>
                  <a:tcPr marL="91416" marR="91416" marT="45708" marB="45708" anchor="ctr">
                    <a:lnL>
                      <a:noFill/>
                    </a:lnL>
                    <a:lnR>
                      <a:noFill/>
                    </a:lnR>
                    <a:lnT>
                      <a:noFill/>
                    </a:lnT>
                    <a:lnB>
                      <a:noFill/>
                    </a:lnB>
                    <a:solidFill>
                      <a:srgbClr val="DEEDF2"/>
                    </a:solidFill>
                  </a:tcPr>
                </a:tc>
                <a:tc>
                  <a:txBody>
                    <a:bodyPr/>
                    <a:lstStyle/>
                    <a:p>
                      <a:r>
                        <a:rPr lang="en-US" sz="2000" dirty="0">
                          <a:solidFill>
                            <a:srgbClr val="0070C0"/>
                          </a:solidFill>
                          <a:effectLst/>
                        </a:rPr>
                        <a:t>P30</a:t>
                      </a:r>
                    </a:p>
                  </a:txBody>
                  <a:tcPr marL="91416" marR="91416" marT="45708" marB="45708" anchor="ctr">
                    <a:lnL>
                      <a:noFill/>
                    </a:lnL>
                    <a:lnR>
                      <a:noFill/>
                    </a:lnR>
                    <a:lnT>
                      <a:noFill/>
                    </a:lnT>
                    <a:lnB>
                      <a:noFill/>
                    </a:lnB>
                    <a:solidFill>
                      <a:srgbClr val="99CCFF"/>
                    </a:solidFill>
                  </a:tcPr>
                </a:tc>
                <a:extLst>
                  <a:ext uri="{0D108BD9-81ED-4DB2-BD59-A6C34878D82A}">
                    <a16:rowId xmlns:a16="http://schemas.microsoft.com/office/drawing/2014/main" val="10000"/>
                  </a:ext>
                </a:extLst>
              </a:tr>
              <a:tr h="449663">
                <a:tc>
                  <a:txBody>
                    <a:bodyPr/>
                    <a:lstStyle/>
                    <a:p>
                      <a:r>
                        <a:rPr lang="en-US" sz="2000" b="1">
                          <a:solidFill>
                            <a:srgbClr val="FFFFFF"/>
                          </a:solidFill>
                          <a:effectLst/>
                        </a:rPr>
                        <a:t>Disk Size</a:t>
                      </a:r>
                      <a:endParaRPr lang="en-US" sz="2000">
                        <a:solidFill>
                          <a:srgbClr val="FFFFFF"/>
                        </a:solidFill>
                        <a:effectLst/>
                      </a:endParaRPr>
                    </a:p>
                  </a:txBody>
                  <a:tcPr marL="91416" marR="91416" marT="45708" marB="45708" anchor="ctr">
                    <a:lnL>
                      <a:noFill/>
                    </a:lnL>
                    <a:lnR>
                      <a:noFill/>
                    </a:lnR>
                    <a:lnT>
                      <a:noFill/>
                    </a:lnT>
                    <a:lnB>
                      <a:noFill/>
                    </a:lnB>
                    <a:solidFill>
                      <a:srgbClr val="6699FF"/>
                    </a:solidFill>
                  </a:tcPr>
                </a:tc>
                <a:tc>
                  <a:txBody>
                    <a:bodyPr/>
                    <a:lstStyle/>
                    <a:p>
                      <a:r>
                        <a:rPr lang="en-US" sz="2000" dirty="0">
                          <a:solidFill>
                            <a:srgbClr val="0070C0"/>
                          </a:solidFill>
                          <a:effectLst/>
                        </a:rPr>
                        <a:t>128 GB</a:t>
                      </a:r>
                    </a:p>
                  </a:txBody>
                  <a:tcPr marL="91416" marR="91416" marT="45708" marB="45708" anchor="ctr">
                    <a:lnL>
                      <a:noFill/>
                    </a:lnL>
                    <a:lnR>
                      <a:noFill/>
                    </a:lnR>
                    <a:lnT>
                      <a:noFill/>
                    </a:lnT>
                    <a:lnB>
                      <a:noFill/>
                    </a:lnB>
                    <a:solidFill>
                      <a:srgbClr val="99CCFF"/>
                    </a:solidFill>
                  </a:tcPr>
                </a:tc>
                <a:tc>
                  <a:txBody>
                    <a:bodyPr/>
                    <a:lstStyle/>
                    <a:p>
                      <a:r>
                        <a:rPr lang="en-US" sz="2000" dirty="0">
                          <a:solidFill>
                            <a:srgbClr val="0070C0"/>
                          </a:solidFill>
                          <a:effectLst/>
                        </a:rPr>
                        <a:t>512 GB</a:t>
                      </a:r>
                    </a:p>
                  </a:txBody>
                  <a:tcPr marL="91416" marR="91416" marT="45708" marB="45708" anchor="ctr">
                    <a:lnL>
                      <a:noFill/>
                    </a:lnL>
                    <a:lnR>
                      <a:noFill/>
                    </a:lnR>
                    <a:lnT>
                      <a:noFill/>
                    </a:lnT>
                    <a:lnB>
                      <a:noFill/>
                    </a:lnB>
                    <a:solidFill>
                      <a:srgbClr val="DEEDF2"/>
                    </a:solidFill>
                  </a:tcPr>
                </a:tc>
                <a:tc>
                  <a:txBody>
                    <a:bodyPr/>
                    <a:lstStyle/>
                    <a:p>
                      <a:r>
                        <a:rPr lang="en-US" sz="2000" dirty="0">
                          <a:solidFill>
                            <a:srgbClr val="0070C0"/>
                          </a:solidFill>
                          <a:effectLst/>
                        </a:rPr>
                        <a:t>1024 GB</a:t>
                      </a:r>
                    </a:p>
                  </a:txBody>
                  <a:tcPr marL="91416" marR="91416" marT="45708" marB="45708" anchor="ctr">
                    <a:lnL>
                      <a:noFill/>
                    </a:lnL>
                    <a:lnR>
                      <a:noFill/>
                    </a:lnR>
                    <a:lnT>
                      <a:noFill/>
                    </a:lnT>
                    <a:lnB>
                      <a:noFill/>
                    </a:lnB>
                    <a:solidFill>
                      <a:srgbClr val="99CCFF"/>
                    </a:solidFill>
                  </a:tcPr>
                </a:tc>
                <a:extLst>
                  <a:ext uri="{0D108BD9-81ED-4DB2-BD59-A6C34878D82A}">
                    <a16:rowId xmlns:a16="http://schemas.microsoft.com/office/drawing/2014/main" val="10001"/>
                  </a:ext>
                </a:extLst>
              </a:tr>
              <a:tr h="449663">
                <a:tc>
                  <a:txBody>
                    <a:bodyPr/>
                    <a:lstStyle/>
                    <a:p>
                      <a:r>
                        <a:rPr lang="en-US" sz="2000" b="1">
                          <a:solidFill>
                            <a:srgbClr val="FFFFFF"/>
                          </a:solidFill>
                          <a:effectLst/>
                        </a:rPr>
                        <a:t>IOPS per Disk</a:t>
                      </a:r>
                      <a:endParaRPr lang="en-US" sz="2000">
                        <a:solidFill>
                          <a:srgbClr val="FFFFFF"/>
                        </a:solidFill>
                        <a:effectLst/>
                      </a:endParaRPr>
                    </a:p>
                  </a:txBody>
                  <a:tcPr marL="91416" marR="91416" marT="45708" marB="45708" anchor="ctr">
                    <a:lnL>
                      <a:noFill/>
                    </a:lnL>
                    <a:lnR>
                      <a:noFill/>
                    </a:lnR>
                    <a:lnT>
                      <a:noFill/>
                    </a:lnT>
                    <a:lnB>
                      <a:noFill/>
                    </a:lnB>
                    <a:solidFill>
                      <a:srgbClr val="6699FF"/>
                    </a:solidFill>
                  </a:tcPr>
                </a:tc>
                <a:tc>
                  <a:txBody>
                    <a:bodyPr/>
                    <a:lstStyle/>
                    <a:p>
                      <a:r>
                        <a:rPr lang="en-US" sz="2000">
                          <a:solidFill>
                            <a:srgbClr val="0070C0"/>
                          </a:solidFill>
                          <a:effectLst/>
                        </a:rPr>
                        <a:t>500</a:t>
                      </a:r>
                    </a:p>
                  </a:txBody>
                  <a:tcPr marL="91416" marR="91416" marT="45708" marB="45708" anchor="ctr">
                    <a:lnL>
                      <a:noFill/>
                    </a:lnL>
                    <a:lnR>
                      <a:noFill/>
                    </a:lnR>
                    <a:lnT>
                      <a:noFill/>
                    </a:lnT>
                    <a:lnB>
                      <a:noFill/>
                    </a:lnB>
                    <a:solidFill>
                      <a:srgbClr val="99CCFF"/>
                    </a:solidFill>
                  </a:tcPr>
                </a:tc>
                <a:tc>
                  <a:txBody>
                    <a:bodyPr/>
                    <a:lstStyle/>
                    <a:p>
                      <a:r>
                        <a:rPr lang="en-US" sz="2000" dirty="0">
                          <a:solidFill>
                            <a:srgbClr val="0070C0"/>
                          </a:solidFill>
                          <a:effectLst/>
                        </a:rPr>
                        <a:t>2300</a:t>
                      </a:r>
                    </a:p>
                  </a:txBody>
                  <a:tcPr marL="91416" marR="91416" marT="45708" marB="45708" anchor="ctr">
                    <a:lnL>
                      <a:noFill/>
                    </a:lnL>
                    <a:lnR>
                      <a:noFill/>
                    </a:lnR>
                    <a:lnT>
                      <a:noFill/>
                    </a:lnT>
                    <a:lnB>
                      <a:noFill/>
                    </a:lnB>
                    <a:solidFill>
                      <a:srgbClr val="DEEDF2"/>
                    </a:solidFill>
                  </a:tcPr>
                </a:tc>
                <a:tc>
                  <a:txBody>
                    <a:bodyPr/>
                    <a:lstStyle/>
                    <a:p>
                      <a:r>
                        <a:rPr lang="en-US" sz="2000" dirty="0">
                          <a:solidFill>
                            <a:srgbClr val="0070C0"/>
                          </a:solidFill>
                          <a:effectLst/>
                        </a:rPr>
                        <a:t>5000</a:t>
                      </a:r>
                    </a:p>
                  </a:txBody>
                  <a:tcPr marL="91416" marR="91416" marT="45708" marB="45708" anchor="ctr">
                    <a:lnL>
                      <a:noFill/>
                    </a:lnL>
                    <a:lnR>
                      <a:noFill/>
                    </a:lnR>
                    <a:lnT>
                      <a:noFill/>
                    </a:lnT>
                    <a:lnB>
                      <a:noFill/>
                    </a:lnB>
                    <a:solidFill>
                      <a:srgbClr val="99CCFF"/>
                    </a:solidFill>
                  </a:tcPr>
                </a:tc>
                <a:extLst>
                  <a:ext uri="{0D108BD9-81ED-4DB2-BD59-A6C34878D82A}">
                    <a16:rowId xmlns:a16="http://schemas.microsoft.com/office/drawing/2014/main" val="10002"/>
                  </a:ext>
                </a:extLst>
              </a:tr>
              <a:tr h="749439">
                <a:tc>
                  <a:txBody>
                    <a:bodyPr/>
                    <a:lstStyle/>
                    <a:p>
                      <a:r>
                        <a:rPr lang="en-US" sz="2000" b="1">
                          <a:solidFill>
                            <a:srgbClr val="FFFFFF"/>
                          </a:solidFill>
                          <a:effectLst/>
                        </a:rPr>
                        <a:t>Throughput per Disk</a:t>
                      </a:r>
                      <a:endParaRPr lang="en-US" sz="2000">
                        <a:solidFill>
                          <a:srgbClr val="FFFFFF"/>
                        </a:solidFill>
                        <a:effectLst/>
                      </a:endParaRPr>
                    </a:p>
                  </a:txBody>
                  <a:tcPr marL="91416" marR="91416" marT="45708" marB="45708" anchor="ctr">
                    <a:lnL>
                      <a:noFill/>
                    </a:lnL>
                    <a:lnR>
                      <a:noFill/>
                    </a:lnR>
                    <a:lnT>
                      <a:noFill/>
                    </a:lnT>
                    <a:lnB>
                      <a:noFill/>
                    </a:lnB>
                    <a:solidFill>
                      <a:srgbClr val="6699FF"/>
                    </a:solidFill>
                  </a:tcPr>
                </a:tc>
                <a:tc>
                  <a:txBody>
                    <a:bodyPr/>
                    <a:lstStyle/>
                    <a:p>
                      <a:r>
                        <a:rPr lang="en-US" sz="2000">
                          <a:solidFill>
                            <a:srgbClr val="0070C0"/>
                          </a:solidFill>
                          <a:effectLst/>
                        </a:rPr>
                        <a:t>100 MB/sec</a:t>
                      </a:r>
                    </a:p>
                  </a:txBody>
                  <a:tcPr marL="91416" marR="91416" marT="45708" marB="45708" anchor="ctr">
                    <a:lnL>
                      <a:noFill/>
                    </a:lnL>
                    <a:lnR>
                      <a:noFill/>
                    </a:lnR>
                    <a:lnT>
                      <a:noFill/>
                    </a:lnT>
                    <a:lnB>
                      <a:noFill/>
                    </a:lnB>
                    <a:solidFill>
                      <a:srgbClr val="99CCFF"/>
                    </a:solidFill>
                  </a:tcPr>
                </a:tc>
                <a:tc>
                  <a:txBody>
                    <a:bodyPr/>
                    <a:lstStyle/>
                    <a:p>
                      <a:r>
                        <a:rPr lang="en-US" sz="2000" dirty="0">
                          <a:solidFill>
                            <a:srgbClr val="0070C0"/>
                          </a:solidFill>
                          <a:effectLst/>
                        </a:rPr>
                        <a:t>150 MB/sec</a:t>
                      </a:r>
                    </a:p>
                  </a:txBody>
                  <a:tcPr marL="91416" marR="91416" marT="45708" marB="45708" anchor="ctr">
                    <a:lnL>
                      <a:noFill/>
                    </a:lnL>
                    <a:lnR>
                      <a:noFill/>
                    </a:lnR>
                    <a:lnT>
                      <a:noFill/>
                    </a:lnT>
                    <a:lnB>
                      <a:noFill/>
                    </a:lnB>
                    <a:solidFill>
                      <a:srgbClr val="DEEDF2"/>
                    </a:solidFill>
                  </a:tcPr>
                </a:tc>
                <a:tc>
                  <a:txBody>
                    <a:bodyPr/>
                    <a:lstStyle/>
                    <a:p>
                      <a:r>
                        <a:rPr lang="en-US" sz="2000" dirty="0">
                          <a:solidFill>
                            <a:srgbClr val="0070C0"/>
                          </a:solidFill>
                          <a:effectLst/>
                        </a:rPr>
                        <a:t>200 MB/sec</a:t>
                      </a:r>
                    </a:p>
                  </a:txBody>
                  <a:tcPr marL="91416" marR="91416" marT="45708" marB="45708" anchor="ctr">
                    <a:lnL>
                      <a:noFill/>
                    </a:lnL>
                    <a:lnR>
                      <a:noFill/>
                    </a:lnR>
                    <a:lnT>
                      <a:noFill/>
                    </a:lnT>
                    <a:lnB>
                      <a:noFill/>
                    </a:lnB>
                    <a:solidFill>
                      <a:srgbClr val="99CC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0407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Fixed VHD in Azure</a:t>
            </a:r>
          </a:p>
        </p:txBody>
      </p:sp>
      <p:sp>
        <p:nvSpPr>
          <p:cNvPr id="3" name="Content Placeholder 2"/>
          <p:cNvSpPr>
            <a:spLocks noGrp="1"/>
          </p:cNvSpPr>
          <p:nvPr>
            <p:ph idx="1"/>
          </p:nvPr>
        </p:nvSpPr>
        <p:spPr/>
        <p:txBody>
          <a:bodyPr>
            <a:normAutofit/>
          </a:bodyPr>
          <a:lstStyle/>
          <a:p>
            <a:r>
              <a:rPr lang="en-US" dirty="0"/>
              <a:t>Azure uses fixed size VHDs where the size of the VHD is provisioned at creation time</a:t>
            </a:r>
          </a:p>
          <a:p>
            <a:r>
              <a:rPr lang="en-US" dirty="0"/>
              <a:t>In Azure you pay for what you consume which would typically mean creating the smallest VHD that meets your need</a:t>
            </a:r>
          </a:p>
          <a:p>
            <a:r>
              <a:rPr lang="en-US" dirty="0"/>
              <a:t>Azure Storage uses sparse storage on the back end and also supports trim type operations</a:t>
            </a:r>
          </a:p>
          <a:p>
            <a:r>
              <a:rPr lang="en-US" dirty="0"/>
              <a:t>Therefore if your 1 TB VHD only has 50 MB of data stored in it then only 50 MB of Azure Storage is actually used and therefore you pay for the 50 MB only</a:t>
            </a:r>
          </a:p>
          <a:p>
            <a:r>
              <a:rPr lang="en-US" dirty="0"/>
              <a:t>This is not the same for Premium Storage where cost is based on the disk created</a:t>
            </a:r>
          </a:p>
        </p:txBody>
      </p:sp>
    </p:spTree>
    <p:extLst>
      <p:ext uri="{BB962C8B-B14F-4D97-AF65-F5344CB8AC3E}">
        <p14:creationId xmlns:p14="http://schemas.microsoft.com/office/powerpoint/2010/main" val="1134692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Volume size requirements larger than 1 TB</a:t>
            </a:r>
          </a:p>
        </p:txBody>
      </p:sp>
      <p:sp>
        <p:nvSpPr>
          <p:cNvPr id="3" name="Content Placeholder 2"/>
          <p:cNvSpPr>
            <a:spLocks noGrp="1"/>
          </p:cNvSpPr>
          <p:nvPr>
            <p:ph idx="1"/>
          </p:nvPr>
        </p:nvSpPr>
        <p:spPr/>
        <p:txBody>
          <a:bodyPr>
            <a:normAutofit lnSpcReduction="10000"/>
          </a:bodyPr>
          <a:lstStyle/>
          <a:p>
            <a:r>
              <a:rPr lang="en-US" dirty="0"/>
              <a:t>Depending on the size of the VM you can add up to 64 data disks</a:t>
            </a:r>
          </a:p>
          <a:p>
            <a:r>
              <a:rPr lang="en-US" dirty="0"/>
              <a:t>Use Storage Spaces inside the VM to create a simple space combining the separate data disks</a:t>
            </a:r>
          </a:p>
          <a:p>
            <a:r>
              <a:rPr lang="en-US" dirty="0"/>
              <a:t>Do NOT use RAID sets</a:t>
            </a:r>
          </a:p>
          <a:p>
            <a:r>
              <a:rPr lang="en-US" dirty="0"/>
              <a:t>Do NOT use parity or mirrored Storage Spaces, only simple (the storage is already replicated 3 times and is resilient)</a:t>
            </a:r>
          </a:p>
          <a:p>
            <a:r>
              <a:rPr lang="en-US" dirty="0"/>
              <a:t>For SQL workloads you could choose to use SQL’s own file group capabilities</a:t>
            </a:r>
          </a:p>
          <a:p>
            <a:r>
              <a:rPr lang="en-US" dirty="0"/>
              <a:t>Combing disks also gives higher IOPS which is another reason to use multiple disks in a Storage Space</a:t>
            </a:r>
          </a:p>
        </p:txBody>
      </p:sp>
    </p:spTree>
    <p:extLst>
      <p:ext uri="{BB962C8B-B14F-4D97-AF65-F5344CB8AC3E}">
        <p14:creationId xmlns:p14="http://schemas.microsoft.com/office/powerpoint/2010/main" val="60482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99" dirty="0"/>
              <a:t>Best Practices for Storage Resiliency in Availability Sets</a:t>
            </a:r>
          </a:p>
        </p:txBody>
      </p:sp>
      <p:sp>
        <p:nvSpPr>
          <p:cNvPr id="3" name="Content Placeholder 2"/>
          <p:cNvSpPr>
            <a:spLocks noGrp="1"/>
          </p:cNvSpPr>
          <p:nvPr>
            <p:ph idx="1"/>
          </p:nvPr>
        </p:nvSpPr>
        <p:spPr>
          <a:xfrm>
            <a:off x="5954731" y="1826042"/>
            <a:ext cx="5396112" cy="4350205"/>
          </a:xfrm>
        </p:spPr>
        <p:txBody>
          <a:bodyPr>
            <a:normAutofit fontScale="85000" lnSpcReduction="20000"/>
          </a:bodyPr>
          <a:lstStyle/>
          <a:p>
            <a:pPr lvl="0"/>
            <a:r>
              <a:rPr lang="en-US" dirty="0"/>
              <a:t>Keep all Disks (OS and Data) associated with a VM in the same Storage Account</a:t>
            </a:r>
          </a:p>
          <a:p>
            <a:pPr lvl="0"/>
            <a:r>
              <a:rPr lang="en-US" dirty="0"/>
              <a:t>Storage account </a:t>
            </a:r>
            <a:r>
              <a:rPr lang="en-US" u="sng" dirty="0">
                <a:hlinkClick r:id="rId2"/>
              </a:rPr>
              <a:t>limits</a:t>
            </a:r>
            <a:r>
              <a:rPr lang="en-US" dirty="0"/>
              <a:t> should be considered when adding more VHDs to a storage account</a:t>
            </a:r>
          </a:p>
          <a:p>
            <a:pPr lvl="0"/>
            <a:r>
              <a:rPr lang="en-US" dirty="0"/>
              <a:t>Use separate storage account for each VM in an Availability Set. Multiple VMs in the same availability set must NOT share the same storage account. </a:t>
            </a:r>
          </a:p>
          <a:p>
            <a:pPr lvl="0"/>
            <a:r>
              <a:rPr lang="en-US" dirty="0"/>
              <a:t>It is acceptable for VMs across different Availability Sets to share storage accounts as long as the best practices above are followed</a:t>
            </a:r>
          </a:p>
          <a:p>
            <a:endParaRPr lang="en-US" dirty="0"/>
          </a:p>
        </p:txBody>
      </p:sp>
      <p:grpSp>
        <p:nvGrpSpPr>
          <p:cNvPr id="4" name="Group 3"/>
          <p:cNvGrpSpPr/>
          <p:nvPr/>
        </p:nvGrpSpPr>
        <p:grpSpPr>
          <a:xfrm>
            <a:off x="1238863" y="2033280"/>
            <a:ext cx="3697612" cy="4142967"/>
            <a:chOff x="7178809" y="2032917"/>
            <a:chExt cx="3698575" cy="4144046"/>
          </a:xfrm>
        </p:grpSpPr>
        <p:sp>
          <p:nvSpPr>
            <p:cNvPr id="5" name="Rectangle 4"/>
            <p:cNvSpPr/>
            <p:nvPr/>
          </p:nvSpPr>
          <p:spPr>
            <a:xfrm>
              <a:off x="7178809" y="2403537"/>
              <a:ext cx="3698575" cy="956224"/>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6" name="Oval 5"/>
            <p:cNvSpPr/>
            <p:nvPr/>
          </p:nvSpPr>
          <p:spPr>
            <a:xfrm>
              <a:off x="7622909" y="2645846"/>
              <a:ext cx="724325" cy="280035"/>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#1</a:t>
              </a:r>
              <a:endParaRPr lang="en-US" sz="1400" dirty="0">
                <a:ea typeface="Times New Roman" panose="02020603050405020304" pitchFamily="18" charset="0"/>
              </a:endParaRPr>
            </a:p>
          </p:txBody>
        </p:sp>
        <p:sp>
          <p:nvSpPr>
            <p:cNvPr id="7" name="Oval 6"/>
            <p:cNvSpPr/>
            <p:nvPr/>
          </p:nvSpPr>
          <p:spPr>
            <a:xfrm>
              <a:off x="9883998" y="2652831"/>
              <a:ext cx="723479" cy="280035"/>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#2</a:t>
              </a:r>
              <a:endParaRPr lang="en-US" sz="1400" dirty="0">
                <a:ea typeface="Times New Roman" panose="02020603050405020304" pitchFamily="18" charset="0"/>
              </a:endParaRPr>
            </a:p>
          </p:txBody>
        </p:sp>
        <p:sp>
          <p:nvSpPr>
            <p:cNvPr id="8" name="Rectangle 7"/>
            <p:cNvSpPr/>
            <p:nvPr/>
          </p:nvSpPr>
          <p:spPr>
            <a:xfrm>
              <a:off x="7552954" y="2572185"/>
              <a:ext cx="879475" cy="6614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9" name="Text Box 5"/>
            <p:cNvSpPr txBox="1"/>
            <p:nvPr/>
          </p:nvSpPr>
          <p:spPr>
            <a:xfrm>
              <a:off x="8080585" y="2965550"/>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FD0</a:t>
              </a:r>
              <a:endParaRPr lang="en-US" sz="1400" dirty="0">
                <a:ea typeface="Times New Roman" panose="02020603050405020304" pitchFamily="18" charset="0"/>
              </a:endParaRPr>
            </a:p>
          </p:txBody>
        </p:sp>
        <p:sp>
          <p:nvSpPr>
            <p:cNvPr id="10" name="Rectangle 9"/>
            <p:cNvSpPr/>
            <p:nvPr/>
          </p:nvSpPr>
          <p:spPr>
            <a:xfrm>
              <a:off x="9804412" y="2572186"/>
              <a:ext cx="879475" cy="6479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1" name="Text Box 5"/>
            <p:cNvSpPr txBox="1"/>
            <p:nvPr/>
          </p:nvSpPr>
          <p:spPr>
            <a:xfrm>
              <a:off x="10332043" y="2965550"/>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FD1</a:t>
              </a:r>
              <a:endParaRPr lang="en-US" sz="1400" dirty="0">
                <a:ea typeface="Times New Roman" panose="02020603050405020304" pitchFamily="18" charset="0"/>
              </a:endParaRPr>
            </a:p>
          </p:txBody>
        </p:sp>
        <p:sp>
          <p:nvSpPr>
            <p:cNvPr id="12" name="Text Box 5"/>
            <p:cNvSpPr txBox="1"/>
            <p:nvPr/>
          </p:nvSpPr>
          <p:spPr>
            <a:xfrm>
              <a:off x="7329781" y="2032917"/>
              <a:ext cx="3413071" cy="28511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VM Availability Set</a:t>
              </a:r>
              <a:endParaRPr lang="en-US" sz="2199" dirty="0">
                <a:ea typeface="Times New Roman" panose="02020603050405020304" pitchFamily="18" charset="0"/>
              </a:endParaRPr>
            </a:p>
          </p:txBody>
        </p:sp>
        <p:sp>
          <p:nvSpPr>
            <p:cNvPr id="13" name="Rectangle 12"/>
            <p:cNvSpPr/>
            <p:nvPr/>
          </p:nvSpPr>
          <p:spPr>
            <a:xfrm>
              <a:off x="9375580" y="4266845"/>
              <a:ext cx="944132" cy="1910118"/>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4" name="Can 13"/>
            <p:cNvSpPr/>
            <p:nvPr/>
          </p:nvSpPr>
          <p:spPr>
            <a:xfrm>
              <a:off x="9823077" y="4546770"/>
              <a:ext cx="394970" cy="137160"/>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5" name="Text Box 5"/>
            <p:cNvSpPr txBox="1"/>
            <p:nvPr/>
          </p:nvSpPr>
          <p:spPr>
            <a:xfrm>
              <a:off x="9588385" y="5546338"/>
              <a:ext cx="644017" cy="496634"/>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Storage Scale </a:t>
              </a:r>
              <a:endParaRPr lang="en-US" sz="1400" dirty="0">
                <a:ea typeface="Times New Roman" panose="02020603050405020304" pitchFamily="18" charset="0"/>
              </a:endParaRPr>
            </a:p>
            <a:p>
              <a:pPr algn="ctr">
                <a:lnSpc>
                  <a:spcPct val="105000"/>
                </a:lnSpc>
              </a:pPr>
              <a:r>
                <a:rPr lang="en-US" sz="1400" dirty="0">
                  <a:ea typeface="Calibri" panose="020F0502020204030204" pitchFamily="34" charset="0"/>
                  <a:cs typeface="Myanmar Text" panose="020B0502040204020203" pitchFamily="34" charset="0"/>
                </a:rPr>
                <a:t>Unit 2</a:t>
              </a:r>
              <a:endParaRPr lang="en-US" sz="1400" dirty="0">
                <a:ea typeface="Times New Roman" panose="02020603050405020304" pitchFamily="18" charset="0"/>
              </a:endParaRPr>
            </a:p>
          </p:txBody>
        </p:sp>
        <p:sp>
          <p:nvSpPr>
            <p:cNvPr id="16" name="Can 15"/>
            <p:cNvSpPr/>
            <p:nvPr/>
          </p:nvSpPr>
          <p:spPr>
            <a:xfrm>
              <a:off x="9452676" y="5174224"/>
              <a:ext cx="394970" cy="136525"/>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7" name="Text Box 5"/>
            <p:cNvSpPr txBox="1"/>
            <p:nvPr/>
          </p:nvSpPr>
          <p:spPr>
            <a:xfrm>
              <a:off x="7819179" y="3781946"/>
              <a:ext cx="2167762" cy="324513"/>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Disks</a:t>
              </a:r>
              <a:endParaRPr lang="en-US" sz="2199" dirty="0">
                <a:ea typeface="Times New Roman" panose="02020603050405020304" pitchFamily="18" charset="0"/>
              </a:endParaRPr>
            </a:p>
          </p:txBody>
        </p:sp>
        <p:cxnSp>
          <p:nvCxnSpPr>
            <p:cNvPr id="18" name="Straight Arrow Connector 17"/>
            <p:cNvCxnSpPr>
              <a:stCxn id="14" idx="0"/>
            </p:cNvCxnSpPr>
            <p:nvPr/>
          </p:nvCxnSpPr>
          <p:spPr>
            <a:xfrm flipV="1">
              <a:off x="10020562" y="2965550"/>
              <a:ext cx="211840" cy="1615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6" idx="0"/>
              <a:endCxn id="7" idx="4"/>
            </p:cNvCxnSpPr>
            <p:nvPr/>
          </p:nvCxnSpPr>
          <p:spPr>
            <a:xfrm flipV="1">
              <a:off x="9650161" y="2932866"/>
              <a:ext cx="595577" cy="2275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2" name="Rectangle 21"/>
          <p:cNvSpPr/>
          <p:nvPr/>
        </p:nvSpPr>
        <p:spPr>
          <a:xfrm>
            <a:off x="1560207" y="4266627"/>
            <a:ext cx="943886" cy="1909621"/>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dirty="0"/>
          </a:p>
        </p:txBody>
      </p:sp>
      <p:sp>
        <p:nvSpPr>
          <p:cNvPr id="23" name="Text Box 5"/>
          <p:cNvSpPr txBox="1"/>
          <p:nvPr/>
        </p:nvSpPr>
        <p:spPr>
          <a:xfrm>
            <a:off x="1776540" y="5561874"/>
            <a:ext cx="643849" cy="49650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Storage Scale </a:t>
            </a:r>
            <a:endParaRPr lang="en-US" sz="1400" dirty="0">
              <a:ea typeface="Times New Roman" panose="02020603050405020304" pitchFamily="18" charset="0"/>
            </a:endParaRPr>
          </a:p>
          <a:p>
            <a:pPr algn="ctr">
              <a:lnSpc>
                <a:spcPct val="105000"/>
              </a:lnSpc>
            </a:pPr>
            <a:r>
              <a:rPr lang="en-US" sz="1400" dirty="0">
                <a:ea typeface="Calibri" panose="020F0502020204030204" pitchFamily="34" charset="0"/>
                <a:cs typeface="Myanmar Text" panose="020B0502040204020203" pitchFamily="34" charset="0"/>
              </a:rPr>
              <a:t>Unit 1</a:t>
            </a:r>
            <a:endParaRPr lang="en-US" sz="1400" dirty="0">
              <a:ea typeface="Times New Roman" panose="02020603050405020304" pitchFamily="18" charset="0"/>
            </a:endParaRPr>
          </a:p>
        </p:txBody>
      </p:sp>
      <p:sp>
        <p:nvSpPr>
          <p:cNvPr id="40" name="Can 39"/>
          <p:cNvSpPr/>
          <p:nvPr/>
        </p:nvSpPr>
        <p:spPr>
          <a:xfrm>
            <a:off x="1750387" y="4529865"/>
            <a:ext cx="394867" cy="137124"/>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41" name="Can 40"/>
          <p:cNvSpPr/>
          <p:nvPr/>
        </p:nvSpPr>
        <p:spPr>
          <a:xfrm>
            <a:off x="1986047" y="5157117"/>
            <a:ext cx="394867" cy="137124"/>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44" name="Text Box 5"/>
          <p:cNvSpPr txBox="1"/>
          <p:nvPr/>
        </p:nvSpPr>
        <p:spPr>
          <a:xfrm>
            <a:off x="1664105" y="4658604"/>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SA1</a:t>
            </a:r>
            <a:endParaRPr lang="en-US" sz="1400" dirty="0">
              <a:ea typeface="Times New Roman" panose="02020603050405020304" pitchFamily="18" charset="0"/>
            </a:endParaRPr>
          </a:p>
        </p:txBody>
      </p:sp>
      <p:sp>
        <p:nvSpPr>
          <p:cNvPr id="45" name="Text Box 5"/>
          <p:cNvSpPr txBox="1"/>
          <p:nvPr/>
        </p:nvSpPr>
        <p:spPr>
          <a:xfrm>
            <a:off x="2098465" y="5306694"/>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SA1</a:t>
            </a:r>
            <a:endParaRPr lang="en-US" sz="1400" dirty="0">
              <a:ea typeface="Times New Roman" panose="02020603050405020304" pitchFamily="18" charset="0"/>
            </a:endParaRPr>
          </a:p>
        </p:txBody>
      </p:sp>
      <p:sp>
        <p:nvSpPr>
          <p:cNvPr id="46" name="Text Box 5"/>
          <p:cNvSpPr txBox="1"/>
          <p:nvPr/>
        </p:nvSpPr>
        <p:spPr>
          <a:xfrm>
            <a:off x="3967275" y="4655490"/>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SA2</a:t>
            </a:r>
            <a:endParaRPr lang="en-US" sz="1400" dirty="0">
              <a:ea typeface="Times New Roman" panose="02020603050405020304" pitchFamily="18" charset="0"/>
            </a:endParaRPr>
          </a:p>
        </p:txBody>
      </p:sp>
      <p:sp>
        <p:nvSpPr>
          <p:cNvPr id="47" name="Text Box 5"/>
          <p:cNvSpPr txBox="1"/>
          <p:nvPr/>
        </p:nvSpPr>
        <p:spPr>
          <a:xfrm>
            <a:off x="3590952" y="5306045"/>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SA2</a:t>
            </a:r>
            <a:endParaRPr lang="en-US" sz="1400" dirty="0">
              <a:ea typeface="Times New Roman" panose="02020603050405020304" pitchFamily="18" charset="0"/>
            </a:endParaRPr>
          </a:p>
        </p:txBody>
      </p:sp>
      <p:cxnSp>
        <p:nvCxnSpPr>
          <p:cNvPr id="48" name="Straight Arrow Connector 47"/>
          <p:cNvCxnSpPr/>
          <p:nvPr/>
        </p:nvCxnSpPr>
        <p:spPr>
          <a:xfrm flipH="1" flipV="1">
            <a:off x="2054528" y="2942399"/>
            <a:ext cx="134294" cy="2214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40" idx="1"/>
          </p:cNvCxnSpPr>
          <p:nvPr/>
        </p:nvCxnSpPr>
        <p:spPr>
          <a:xfrm flipV="1">
            <a:off x="1947820" y="2942399"/>
            <a:ext cx="97095" cy="1587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62506" y="6487872"/>
            <a:ext cx="7141402" cy="768985"/>
          </a:xfrm>
          <a:prstGeom prst="rect">
            <a:avLst/>
          </a:prstGeom>
          <a:noFill/>
        </p:spPr>
        <p:txBody>
          <a:bodyPr wrap="square" rtlCol="0">
            <a:spAutoFit/>
          </a:bodyPr>
          <a:lstStyle/>
          <a:p>
            <a:r>
              <a:rPr lang="en-US" sz="2199" dirty="0"/>
              <a:t>Microsoft Confidential – Shared Under NDA – Do Not Distribute</a:t>
            </a:r>
          </a:p>
        </p:txBody>
      </p:sp>
    </p:spTree>
    <p:extLst>
      <p:ext uri="{BB962C8B-B14F-4D97-AF65-F5344CB8AC3E}">
        <p14:creationId xmlns:p14="http://schemas.microsoft.com/office/powerpoint/2010/main" val="3189334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99" dirty="0"/>
              <a:t>Customer VM Configurations: Single Storage Scale Unit</a:t>
            </a:r>
          </a:p>
        </p:txBody>
      </p:sp>
      <p:sp>
        <p:nvSpPr>
          <p:cNvPr id="3" name="Content Placeholder 2"/>
          <p:cNvSpPr>
            <a:spLocks noGrp="1"/>
          </p:cNvSpPr>
          <p:nvPr>
            <p:ph idx="1"/>
          </p:nvPr>
        </p:nvSpPr>
        <p:spPr>
          <a:xfrm>
            <a:off x="5954731" y="1826042"/>
            <a:ext cx="5396112" cy="4350205"/>
          </a:xfrm>
        </p:spPr>
        <p:txBody>
          <a:bodyPr>
            <a:normAutofit fontScale="92500" lnSpcReduction="10000"/>
          </a:bodyPr>
          <a:lstStyle/>
          <a:p>
            <a:r>
              <a:rPr lang="en-US" dirty="0"/>
              <a:t>Availability Set has 2 or more VMs for redundancy</a:t>
            </a:r>
          </a:p>
          <a:p>
            <a:r>
              <a:rPr lang="en-US" dirty="0"/>
              <a:t>Each VM uses separate storage account, but all accounts are located on a single Storage scale unit</a:t>
            </a:r>
          </a:p>
          <a:p>
            <a:r>
              <a:rPr lang="en-US" dirty="0"/>
              <a:t>Risk: Not resilient to single Storage scale unit failures</a:t>
            </a:r>
          </a:p>
          <a:p>
            <a:r>
              <a:rPr lang="en-US" dirty="0"/>
              <a:t>Action: </a:t>
            </a:r>
          </a:p>
          <a:p>
            <a:pPr lvl="1"/>
            <a:r>
              <a:rPr lang="en-US" dirty="0"/>
              <a:t>Azure Engineering team will migrate the storage accounts to different scale units</a:t>
            </a:r>
          </a:p>
          <a:p>
            <a:pPr lvl="1"/>
            <a:r>
              <a:rPr lang="en-US" b="1" dirty="0"/>
              <a:t>No customer action needed</a:t>
            </a:r>
          </a:p>
          <a:p>
            <a:pPr lvl="1"/>
            <a:r>
              <a:rPr lang="en-US" b="1" dirty="0"/>
              <a:t>No downtime required</a:t>
            </a:r>
          </a:p>
          <a:p>
            <a:endParaRPr lang="en-US" dirty="0"/>
          </a:p>
        </p:txBody>
      </p:sp>
      <p:grpSp>
        <p:nvGrpSpPr>
          <p:cNvPr id="4" name="Group 3"/>
          <p:cNvGrpSpPr/>
          <p:nvPr/>
        </p:nvGrpSpPr>
        <p:grpSpPr>
          <a:xfrm>
            <a:off x="1238863" y="2033280"/>
            <a:ext cx="3697612" cy="4147718"/>
            <a:chOff x="7178809" y="2032917"/>
            <a:chExt cx="3698575" cy="4148798"/>
          </a:xfrm>
        </p:grpSpPr>
        <p:sp>
          <p:nvSpPr>
            <p:cNvPr id="5" name="Rectangle 4"/>
            <p:cNvSpPr/>
            <p:nvPr/>
          </p:nvSpPr>
          <p:spPr>
            <a:xfrm>
              <a:off x="7178809" y="2403537"/>
              <a:ext cx="3698575" cy="956224"/>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6" name="Oval 5"/>
            <p:cNvSpPr/>
            <p:nvPr/>
          </p:nvSpPr>
          <p:spPr>
            <a:xfrm>
              <a:off x="7622909" y="2645846"/>
              <a:ext cx="724325" cy="280035"/>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#1</a:t>
              </a:r>
              <a:endParaRPr lang="en-US" sz="1400" dirty="0">
                <a:ea typeface="Times New Roman" panose="02020603050405020304" pitchFamily="18" charset="0"/>
              </a:endParaRPr>
            </a:p>
          </p:txBody>
        </p:sp>
        <p:sp>
          <p:nvSpPr>
            <p:cNvPr id="7" name="Oval 6"/>
            <p:cNvSpPr/>
            <p:nvPr/>
          </p:nvSpPr>
          <p:spPr>
            <a:xfrm>
              <a:off x="9883998" y="2652831"/>
              <a:ext cx="723479" cy="280035"/>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#2</a:t>
              </a:r>
              <a:endParaRPr lang="en-US" sz="1400" dirty="0">
                <a:ea typeface="Times New Roman" panose="02020603050405020304" pitchFamily="18" charset="0"/>
              </a:endParaRPr>
            </a:p>
          </p:txBody>
        </p:sp>
        <p:sp>
          <p:nvSpPr>
            <p:cNvPr id="8" name="Rectangle 7"/>
            <p:cNvSpPr/>
            <p:nvPr/>
          </p:nvSpPr>
          <p:spPr>
            <a:xfrm>
              <a:off x="7552954" y="2572185"/>
              <a:ext cx="879475" cy="6614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9" name="Text Box 5"/>
            <p:cNvSpPr txBox="1"/>
            <p:nvPr/>
          </p:nvSpPr>
          <p:spPr>
            <a:xfrm>
              <a:off x="8080585" y="2965550"/>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FD0</a:t>
              </a:r>
              <a:endParaRPr lang="en-US" sz="1400" dirty="0">
                <a:ea typeface="Times New Roman" panose="02020603050405020304" pitchFamily="18" charset="0"/>
              </a:endParaRPr>
            </a:p>
          </p:txBody>
        </p:sp>
        <p:sp>
          <p:nvSpPr>
            <p:cNvPr id="10" name="Rectangle 9"/>
            <p:cNvSpPr/>
            <p:nvPr/>
          </p:nvSpPr>
          <p:spPr>
            <a:xfrm>
              <a:off x="9804412" y="2572186"/>
              <a:ext cx="879475" cy="6479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1" name="Text Box 5"/>
            <p:cNvSpPr txBox="1"/>
            <p:nvPr/>
          </p:nvSpPr>
          <p:spPr>
            <a:xfrm>
              <a:off x="10332043" y="2965550"/>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FD1</a:t>
              </a:r>
              <a:endParaRPr lang="en-US" sz="1400" dirty="0">
                <a:ea typeface="Times New Roman" panose="02020603050405020304" pitchFamily="18" charset="0"/>
              </a:endParaRPr>
            </a:p>
          </p:txBody>
        </p:sp>
        <p:sp>
          <p:nvSpPr>
            <p:cNvPr id="12" name="Text Box 5"/>
            <p:cNvSpPr txBox="1"/>
            <p:nvPr/>
          </p:nvSpPr>
          <p:spPr>
            <a:xfrm>
              <a:off x="7329781" y="2032917"/>
              <a:ext cx="3413071" cy="28511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VM Availability Set</a:t>
              </a:r>
              <a:endParaRPr lang="en-US" sz="2199" dirty="0">
                <a:ea typeface="Times New Roman" panose="02020603050405020304" pitchFamily="18" charset="0"/>
              </a:endParaRPr>
            </a:p>
          </p:txBody>
        </p:sp>
        <p:sp>
          <p:nvSpPr>
            <p:cNvPr id="13" name="Rectangle 12"/>
            <p:cNvSpPr/>
            <p:nvPr/>
          </p:nvSpPr>
          <p:spPr>
            <a:xfrm>
              <a:off x="8545869" y="4271597"/>
              <a:ext cx="944132" cy="1910118"/>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4" name="Can 13"/>
            <p:cNvSpPr/>
            <p:nvPr/>
          </p:nvSpPr>
          <p:spPr>
            <a:xfrm>
              <a:off x="8806108" y="4502935"/>
              <a:ext cx="394970" cy="137160"/>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5" name="Text Box 5"/>
            <p:cNvSpPr txBox="1"/>
            <p:nvPr/>
          </p:nvSpPr>
          <p:spPr>
            <a:xfrm>
              <a:off x="8707975" y="5503029"/>
              <a:ext cx="644017" cy="496634"/>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Storage Scale </a:t>
              </a:r>
              <a:endParaRPr lang="en-US" sz="1400" dirty="0">
                <a:ea typeface="Times New Roman" panose="02020603050405020304" pitchFamily="18" charset="0"/>
              </a:endParaRPr>
            </a:p>
            <a:p>
              <a:pPr algn="ctr">
                <a:lnSpc>
                  <a:spcPct val="105000"/>
                </a:lnSpc>
              </a:pPr>
              <a:r>
                <a:rPr lang="en-US" sz="1400" dirty="0">
                  <a:ea typeface="Calibri" panose="020F0502020204030204" pitchFamily="34" charset="0"/>
                  <a:cs typeface="Myanmar Text" panose="020B0502040204020203" pitchFamily="34" charset="0"/>
                </a:rPr>
                <a:t>Unit</a:t>
              </a:r>
              <a:endParaRPr lang="en-US" sz="1400" dirty="0">
                <a:ea typeface="Times New Roman" panose="02020603050405020304" pitchFamily="18" charset="0"/>
              </a:endParaRPr>
            </a:p>
          </p:txBody>
        </p:sp>
        <p:sp>
          <p:nvSpPr>
            <p:cNvPr id="16" name="Can 15"/>
            <p:cNvSpPr/>
            <p:nvPr/>
          </p:nvSpPr>
          <p:spPr>
            <a:xfrm>
              <a:off x="8806108" y="5176536"/>
              <a:ext cx="394970" cy="136525"/>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7" name="Text Box 5"/>
            <p:cNvSpPr txBox="1"/>
            <p:nvPr/>
          </p:nvSpPr>
          <p:spPr>
            <a:xfrm>
              <a:off x="8067736" y="3695520"/>
              <a:ext cx="2167762" cy="324513"/>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Disks</a:t>
              </a:r>
              <a:endParaRPr lang="en-US" sz="2199" dirty="0">
                <a:ea typeface="Times New Roman" panose="02020603050405020304" pitchFamily="18" charset="0"/>
              </a:endParaRPr>
            </a:p>
          </p:txBody>
        </p:sp>
        <p:cxnSp>
          <p:nvCxnSpPr>
            <p:cNvPr id="18" name="Straight Arrow Connector 17"/>
            <p:cNvCxnSpPr>
              <a:stCxn id="14" idx="0"/>
              <a:endCxn id="6" idx="4"/>
            </p:cNvCxnSpPr>
            <p:nvPr/>
          </p:nvCxnSpPr>
          <p:spPr>
            <a:xfrm flipH="1" flipV="1">
              <a:off x="7985072" y="2925881"/>
              <a:ext cx="1018521" cy="1611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6" idx="0"/>
              <a:endCxn id="7" idx="4"/>
            </p:cNvCxnSpPr>
            <p:nvPr/>
          </p:nvCxnSpPr>
          <p:spPr>
            <a:xfrm flipV="1">
              <a:off x="9003593" y="2932866"/>
              <a:ext cx="1242145" cy="22778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0" name="Text Box 5"/>
          <p:cNvSpPr txBox="1"/>
          <p:nvPr/>
        </p:nvSpPr>
        <p:spPr>
          <a:xfrm>
            <a:off x="2652602" y="4623524"/>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SA1</a:t>
            </a:r>
            <a:endParaRPr lang="en-US" sz="1400" dirty="0">
              <a:ea typeface="Times New Roman" panose="02020603050405020304" pitchFamily="18" charset="0"/>
            </a:endParaRPr>
          </a:p>
        </p:txBody>
      </p:sp>
      <p:sp>
        <p:nvSpPr>
          <p:cNvPr id="21" name="Text Box 5"/>
          <p:cNvSpPr txBox="1"/>
          <p:nvPr/>
        </p:nvSpPr>
        <p:spPr>
          <a:xfrm>
            <a:off x="2970269" y="5277468"/>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SA2</a:t>
            </a:r>
            <a:endParaRPr lang="en-US" sz="1400" dirty="0">
              <a:ea typeface="Times New Roman" panose="02020603050405020304" pitchFamily="18" charset="0"/>
            </a:endParaRPr>
          </a:p>
        </p:txBody>
      </p:sp>
      <p:sp>
        <p:nvSpPr>
          <p:cNvPr id="23" name="TextBox 22"/>
          <p:cNvSpPr txBox="1"/>
          <p:nvPr/>
        </p:nvSpPr>
        <p:spPr>
          <a:xfrm>
            <a:off x="62506" y="6487872"/>
            <a:ext cx="7141402" cy="768985"/>
          </a:xfrm>
          <a:prstGeom prst="rect">
            <a:avLst/>
          </a:prstGeom>
          <a:noFill/>
        </p:spPr>
        <p:txBody>
          <a:bodyPr wrap="square" rtlCol="0">
            <a:spAutoFit/>
          </a:bodyPr>
          <a:lstStyle/>
          <a:p>
            <a:r>
              <a:rPr lang="en-US" sz="2199" dirty="0"/>
              <a:t>Microsoft Confidential – Shared Under NDA – Do Not Distribute</a:t>
            </a:r>
          </a:p>
        </p:txBody>
      </p:sp>
    </p:spTree>
    <p:extLst>
      <p:ext uri="{BB962C8B-B14F-4D97-AF65-F5344CB8AC3E}">
        <p14:creationId xmlns:p14="http://schemas.microsoft.com/office/powerpoint/2010/main" val="60456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Cloud Services</a:t>
            </a:r>
          </a:p>
        </p:txBody>
      </p:sp>
      <p:sp>
        <p:nvSpPr>
          <p:cNvPr id="3" name="Text Placeholder 2"/>
          <p:cNvSpPr>
            <a:spLocks noGrp="1"/>
          </p:cNvSpPr>
          <p:nvPr>
            <p:ph type="body" sz="quarter" idx="14"/>
          </p:nvPr>
        </p:nvSpPr>
        <p:spPr/>
        <p:txBody>
          <a:bodyPr/>
          <a:lstStyle/>
          <a:p>
            <a:r>
              <a:rPr lang="en-US" sz="2800" dirty="0"/>
              <a:t>Many types of Cloud Service</a:t>
            </a:r>
          </a:p>
          <a:p>
            <a:r>
              <a:rPr lang="en-US" sz="2800" dirty="0"/>
              <a:t>These cloud services can be hosted:</a:t>
            </a:r>
          </a:p>
          <a:p>
            <a:pPr lvl="1"/>
            <a:r>
              <a:rPr lang="en-US" sz="2000" dirty="0"/>
              <a:t>Within an organizations own infrastructure, Private Cloud, with full access to all aspects</a:t>
            </a:r>
          </a:p>
          <a:p>
            <a:pPr lvl="1"/>
            <a:r>
              <a:rPr lang="en-US" sz="2000" dirty="0"/>
              <a:t>From an external party accessed over the Internet and made available to general public in a multi-tenant deployment, Public Cloud, e.g. Microsoft Azure, Amazon Web Services. Access only to specific aspects based on the service</a:t>
            </a:r>
          </a:p>
          <a:p>
            <a:pPr lvl="1"/>
            <a:r>
              <a:rPr lang="en-US" sz="2000" dirty="0"/>
              <a:t>A combination of clouds brings a Hybrid Cloud solution</a:t>
            </a:r>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94404594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99" dirty="0"/>
              <a:t>Customer VM Configurations: Single Storage Account</a:t>
            </a:r>
          </a:p>
        </p:txBody>
      </p:sp>
      <p:sp>
        <p:nvSpPr>
          <p:cNvPr id="3" name="Content Placeholder 2"/>
          <p:cNvSpPr>
            <a:spLocks noGrp="1"/>
          </p:cNvSpPr>
          <p:nvPr>
            <p:ph idx="1"/>
          </p:nvPr>
        </p:nvSpPr>
        <p:spPr>
          <a:xfrm>
            <a:off x="5954731" y="1826042"/>
            <a:ext cx="5396112" cy="4350205"/>
          </a:xfrm>
        </p:spPr>
        <p:txBody>
          <a:bodyPr>
            <a:normAutofit lnSpcReduction="10000"/>
          </a:bodyPr>
          <a:lstStyle/>
          <a:p>
            <a:r>
              <a:rPr lang="en-US" dirty="0"/>
              <a:t>Availability Set has 2 or more VMs for redundancy</a:t>
            </a:r>
          </a:p>
          <a:p>
            <a:r>
              <a:rPr lang="en-US" dirty="0"/>
              <a:t>All VMs have disks which use a Single Storage Account</a:t>
            </a:r>
          </a:p>
          <a:p>
            <a:r>
              <a:rPr lang="en-US" dirty="0"/>
              <a:t>Risk: Not resilient to single Storage scale unit failures</a:t>
            </a:r>
          </a:p>
          <a:p>
            <a:r>
              <a:rPr lang="en-US" dirty="0"/>
              <a:t>Action: </a:t>
            </a:r>
          </a:p>
          <a:p>
            <a:pPr lvl="1"/>
            <a:r>
              <a:rPr lang="en-US" dirty="0"/>
              <a:t>Customer has to isolate and use separate storage account for each VM</a:t>
            </a:r>
          </a:p>
          <a:p>
            <a:pPr lvl="1"/>
            <a:r>
              <a:rPr lang="en-US" dirty="0"/>
              <a:t>Azure Engineering team can migrate the storage accounts to different scale units</a:t>
            </a:r>
          </a:p>
        </p:txBody>
      </p:sp>
      <p:sp>
        <p:nvSpPr>
          <p:cNvPr id="5" name="Rectangle 4"/>
          <p:cNvSpPr/>
          <p:nvPr/>
        </p:nvSpPr>
        <p:spPr>
          <a:xfrm>
            <a:off x="1238863" y="2403804"/>
            <a:ext cx="3697612" cy="955975"/>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6" name="Oval 5"/>
          <p:cNvSpPr/>
          <p:nvPr/>
        </p:nvSpPr>
        <p:spPr>
          <a:xfrm>
            <a:off x="1682848" y="2646050"/>
            <a:ext cx="724136" cy="279962"/>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#1</a:t>
            </a:r>
            <a:endParaRPr lang="en-US" sz="1400" dirty="0">
              <a:ea typeface="Times New Roman" panose="02020603050405020304" pitchFamily="18" charset="0"/>
            </a:endParaRPr>
          </a:p>
        </p:txBody>
      </p:sp>
      <p:sp>
        <p:nvSpPr>
          <p:cNvPr id="7" name="Oval 6"/>
          <p:cNvSpPr/>
          <p:nvPr/>
        </p:nvSpPr>
        <p:spPr>
          <a:xfrm>
            <a:off x="3943348" y="2653034"/>
            <a:ext cx="723291" cy="279962"/>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#2</a:t>
            </a:r>
            <a:endParaRPr lang="en-US" sz="1400" dirty="0">
              <a:ea typeface="Times New Roman" panose="02020603050405020304" pitchFamily="18" charset="0"/>
            </a:endParaRPr>
          </a:p>
        </p:txBody>
      </p:sp>
      <p:sp>
        <p:nvSpPr>
          <p:cNvPr id="8" name="Rectangle 7"/>
          <p:cNvSpPr/>
          <p:nvPr/>
        </p:nvSpPr>
        <p:spPr>
          <a:xfrm>
            <a:off x="1612911" y="2572408"/>
            <a:ext cx="879246" cy="6613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9" name="Text Box 5"/>
          <p:cNvSpPr txBox="1"/>
          <p:nvPr/>
        </p:nvSpPr>
        <p:spPr>
          <a:xfrm>
            <a:off x="2140405" y="2965671"/>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FD0</a:t>
            </a:r>
            <a:endParaRPr lang="en-US" sz="1400" dirty="0">
              <a:ea typeface="Times New Roman" panose="02020603050405020304" pitchFamily="18" charset="0"/>
            </a:endParaRPr>
          </a:p>
        </p:txBody>
      </p:sp>
      <p:sp>
        <p:nvSpPr>
          <p:cNvPr id="10" name="Rectangle 9"/>
          <p:cNvSpPr/>
          <p:nvPr/>
        </p:nvSpPr>
        <p:spPr>
          <a:xfrm>
            <a:off x="3863783" y="2572409"/>
            <a:ext cx="879246" cy="647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1" name="Text Box 5"/>
          <p:cNvSpPr txBox="1"/>
          <p:nvPr/>
        </p:nvSpPr>
        <p:spPr>
          <a:xfrm>
            <a:off x="4391276" y="2965671"/>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FD1</a:t>
            </a:r>
            <a:endParaRPr lang="en-US" sz="1400" dirty="0">
              <a:ea typeface="Times New Roman" panose="02020603050405020304" pitchFamily="18" charset="0"/>
            </a:endParaRPr>
          </a:p>
        </p:txBody>
      </p:sp>
      <p:sp>
        <p:nvSpPr>
          <p:cNvPr id="12" name="Text Box 5"/>
          <p:cNvSpPr txBox="1"/>
          <p:nvPr/>
        </p:nvSpPr>
        <p:spPr>
          <a:xfrm>
            <a:off x="1389796" y="2033281"/>
            <a:ext cx="3412182" cy="285041"/>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VM Availability Set</a:t>
            </a:r>
            <a:endParaRPr lang="en-US" sz="2199" dirty="0">
              <a:ea typeface="Times New Roman" panose="02020603050405020304" pitchFamily="18" charset="0"/>
            </a:endParaRPr>
          </a:p>
        </p:txBody>
      </p:sp>
      <p:sp>
        <p:nvSpPr>
          <p:cNvPr id="13" name="Rectangle 12"/>
          <p:cNvSpPr/>
          <p:nvPr/>
        </p:nvSpPr>
        <p:spPr>
          <a:xfrm>
            <a:off x="2605567" y="4271377"/>
            <a:ext cx="943886" cy="1909621"/>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4" name="Can 13"/>
          <p:cNvSpPr/>
          <p:nvPr/>
        </p:nvSpPr>
        <p:spPr>
          <a:xfrm>
            <a:off x="2880076" y="4907930"/>
            <a:ext cx="394867" cy="137124"/>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5" name="Text Box 5"/>
          <p:cNvSpPr txBox="1"/>
          <p:nvPr/>
        </p:nvSpPr>
        <p:spPr>
          <a:xfrm>
            <a:off x="2767631" y="5502489"/>
            <a:ext cx="643849" cy="49650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200" dirty="0">
                <a:ea typeface="Calibri" panose="020F0502020204030204" pitchFamily="34" charset="0"/>
                <a:cs typeface="Myanmar Text" panose="020B0502040204020203" pitchFamily="34" charset="0"/>
              </a:rPr>
              <a:t>Storage</a:t>
            </a:r>
          </a:p>
          <a:p>
            <a:pPr algn="ctr">
              <a:lnSpc>
                <a:spcPct val="105000"/>
              </a:lnSpc>
            </a:pPr>
            <a:r>
              <a:rPr lang="en-US" sz="1200" dirty="0">
                <a:ea typeface="Times New Roman" panose="02020603050405020304" pitchFamily="18" charset="0"/>
                <a:cs typeface="Myanmar Text" panose="020B0502040204020203" pitchFamily="34" charset="0"/>
              </a:rPr>
              <a:t>Scale</a:t>
            </a:r>
            <a:endParaRPr lang="en-US" sz="1200" dirty="0">
              <a:ea typeface="Times New Roman" panose="02020603050405020304" pitchFamily="18" charset="0"/>
            </a:endParaRPr>
          </a:p>
          <a:p>
            <a:pPr algn="ctr">
              <a:lnSpc>
                <a:spcPct val="105000"/>
              </a:lnSpc>
            </a:pPr>
            <a:r>
              <a:rPr lang="en-US" sz="1200" dirty="0">
                <a:ea typeface="Calibri" panose="020F0502020204030204" pitchFamily="34" charset="0"/>
                <a:cs typeface="Myanmar Text" panose="020B0502040204020203" pitchFamily="34" charset="0"/>
              </a:rPr>
              <a:t>Unit</a:t>
            </a:r>
            <a:endParaRPr lang="en-US" sz="1200" dirty="0">
              <a:ea typeface="Times New Roman" panose="02020603050405020304" pitchFamily="18" charset="0"/>
            </a:endParaRPr>
          </a:p>
        </p:txBody>
      </p:sp>
      <p:sp>
        <p:nvSpPr>
          <p:cNvPr id="17" name="Text Box 5"/>
          <p:cNvSpPr txBox="1"/>
          <p:nvPr/>
        </p:nvSpPr>
        <p:spPr>
          <a:xfrm>
            <a:off x="2081881" y="3770029"/>
            <a:ext cx="2167197" cy="324428"/>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Disks</a:t>
            </a:r>
            <a:endParaRPr lang="en-US" sz="2199" dirty="0">
              <a:ea typeface="Times New Roman" panose="02020603050405020304" pitchFamily="18" charset="0"/>
            </a:endParaRPr>
          </a:p>
        </p:txBody>
      </p:sp>
      <p:cxnSp>
        <p:nvCxnSpPr>
          <p:cNvPr id="18" name="Straight Arrow Connector 17"/>
          <p:cNvCxnSpPr>
            <a:stCxn id="14" idx="0"/>
            <a:endCxn id="6" idx="4"/>
          </p:cNvCxnSpPr>
          <p:nvPr/>
        </p:nvCxnSpPr>
        <p:spPr>
          <a:xfrm flipH="1" flipV="1">
            <a:off x="2044916" y="2926012"/>
            <a:ext cx="1032594" cy="2016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4" idx="0"/>
            <a:endCxn id="7" idx="4"/>
          </p:cNvCxnSpPr>
          <p:nvPr/>
        </p:nvCxnSpPr>
        <p:spPr>
          <a:xfrm flipV="1">
            <a:off x="3077510" y="2932996"/>
            <a:ext cx="1227483" cy="200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 Box 5"/>
          <p:cNvSpPr txBox="1"/>
          <p:nvPr/>
        </p:nvSpPr>
        <p:spPr>
          <a:xfrm>
            <a:off x="2705463" y="5072178"/>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SA1</a:t>
            </a:r>
            <a:endParaRPr lang="en-US" sz="1400" dirty="0">
              <a:ea typeface="Times New Roman" panose="02020603050405020304" pitchFamily="18" charset="0"/>
            </a:endParaRPr>
          </a:p>
        </p:txBody>
      </p:sp>
      <p:sp>
        <p:nvSpPr>
          <p:cNvPr id="21" name="TextBox 20"/>
          <p:cNvSpPr txBox="1"/>
          <p:nvPr/>
        </p:nvSpPr>
        <p:spPr>
          <a:xfrm>
            <a:off x="62506" y="6487872"/>
            <a:ext cx="7141402" cy="768985"/>
          </a:xfrm>
          <a:prstGeom prst="rect">
            <a:avLst/>
          </a:prstGeom>
          <a:noFill/>
        </p:spPr>
        <p:txBody>
          <a:bodyPr wrap="square" rtlCol="0">
            <a:spAutoFit/>
          </a:bodyPr>
          <a:lstStyle/>
          <a:p>
            <a:r>
              <a:rPr lang="en-US" sz="2199" dirty="0"/>
              <a:t>Microsoft Confidential – Shared Under NDA – Do Not Distribute</a:t>
            </a:r>
          </a:p>
        </p:txBody>
      </p:sp>
    </p:spTree>
    <p:extLst>
      <p:ext uri="{BB962C8B-B14F-4D97-AF65-F5344CB8AC3E}">
        <p14:creationId xmlns:p14="http://schemas.microsoft.com/office/powerpoint/2010/main" val="1100878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99" dirty="0"/>
              <a:t>Customer VM Configurations: Shared Storage Accounts</a:t>
            </a:r>
          </a:p>
        </p:txBody>
      </p:sp>
      <p:sp>
        <p:nvSpPr>
          <p:cNvPr id="3" name="Content Placeholder 2"/>
          <p:cNvSpPr>
            <a:spLocks noGrp="1"/>
          </p:cNvSpPr>
          <p:nvPr>
            <p:ph idx="1"/>
          </p:nvPr>
        </p:nvSpPr>
        <p:spPr>
          <a:xfrm>
            <a:off x="5954731" y="1826042"/>
            <a:ext cx="5396112" cy="4350205"/>
          </a:xfrm>
        </p:spPr>
        <p:txBody>
          <a:bodyPr>
            <a:normAutofit fontScale="85000" lnSpcReduction="10000"/>
          </a:bodyPr>
          <a:lstStyle/>
          <a:p>
            <a:r>
              <a:rPr lang="en-US" dirty="0"/>
              <a:t>Availability Set has 2 or more VMs for redundancy</a:t>
            </a:r>
          </a:p>
          <a:p>
            <a:r>
              <a:rPr lang="en-US" dirty="0"/>
              <a:t>VMs have multiple disks. The disks are in multiple storage accounts either on the same scale unit or different scale unit</a:t>
            </a:r>
          </a:p>
          <a:p>
            <a:r>
              <a:rPr lang="en-US" dirty="0"/>
              <a:t>Risk: Not resilient to any storage scale unit failures. Both VMs will be impacted if any of the scale units are down</a:t>
            </a:r>
          </a:p>
          <a:p>
            <a:r>
              <a:rPr lang="en-US" dirty="0"/>
              <a:t>Action: </a:t>
            </a:r>
          </a:p>
          <a:p>
            <a:pPr lvl="1"/>
            <a:r>
              <a:rPr lang="en-US" dirty="0"/>
              <a:t>Customer has to isolate and use separate storage account for each VM </a:t>
            </a:r>
          </a:p>
          <a:p>
            <a:pPr lvl="1"/>
            <a:r>
              <a:rPr lang="en-US" dirty="0"/>
              <a:t>Azure Engineering team can migrate the storage accounts to different scale units, if needed</a:t>
            </a:r>
          </a:p>
          <a:p>
            <a:endParaRPr lang="en-US" dirty="0"/>
          </a:p>
        </p:txBody>
      </p:sp>
      <p:grpSp>
        <p:nvGrpSpPr>
          <p:cNvPr id="4" name="Group 3"/>
          <p:cNvGrpSpPr/>
          <p:nvPr/>
        </p:nvGrpSpPr>
        <p:grpSpPr>
          <a:xfrm>
            <a:off x="1238863" y="2033280"/>
            <a:ext cx="3697612" cy="4142967"/>
            <a:chOff x="7178809" y="2032917"/>
            <a:chExt cx="3698575" cy="4144046"/>
          </a:xfrm>
        </p:grpSpPr>
        <p:sp>
          <p:nvSpPr>
            <p:cNvPr id="5" name="Rectangle 4"/>
            <p:cNvSpPr/>
            <p:nvPr/>
          </p:nvSpPr>
          <p:spPr>
            <a:xfrm>
              <a:off x="7178809" y="2403537"/>
              <a:ext cx="3698575" cy="956224"/>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6" name="Oval 5"/>
            <p:cNvSpPr/>
            <p:nvPr/>
          </p:nvSpPr>
          <p:spPr>
            <a:xfrm>
              <a:off x="7622909" y="2645846"/>
              <a:ext cx="724325" cy="280035"/>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#1</a:t>
              </a:r>
              <a:endParaRPr lang="en-US" sz="1400" dirty="0">
                <a:ea typeface="Times New Roman" panose="02020603050405020304" pitchFamily="18" charset="0"/>
              </a:endParaRPr>
            </a:p>
          </p:txBody>
        </p:sp>
        <p:sp>
          <p:nvSpPr>
            <p:cNvPr id="7" name="Oval 6"/>
            <p:cNvSpPr/>
            <p:nvPr/>
          </p:nvSpPr>
          <p:spPr>
            <a:xfrm>
              <a:off x="9883998" y="2652831"/>
              <a:ext cx="723479" cy="280035"/>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#2</a:t>
              </a:r>
              <a:endParaRPr lang="en-US" sz="1400" dirty="0">
                <a:ea typeface="Times New Roman" panose="02020603050405020304" pitchFamily="18" charset="0"/>
              </a:endParaRPr>
            </a:p>
          </p:txBody>
        </p:sp>
        <p:sp>
          <p:nvSpPr>
            <p:cNvPr id="8" name="Rectangle 7"/>
            <p:cNvSpPr/>
            <p:nvPr/>
          </p:nvSpPr>
          <p:spPr>
            <a:xfrm>
              <a:off x="7552954" y="2572185"/>
              <a:ext cx="879475" cy="6614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9" name="Text Box 5"/>
            <p:cNvSpPr txBox="1"/>
            <p:nvPr/>
          </p:nvSpPr>
          <p:spPr>
            <a:xfrm>
              <a:off x="8080585" y="2965550"/>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FD0</a:t>
              </a:r>
              <a:endParaRPr lang="en-US" sz="1400" dirty="0">
                <a:ea typeface="Times New Roman" panose="02020603050405020304" pitchFamily="18" charset="0"/>
              </a:endParaRPr>
            </a:p>
          </p:txBody>
        </p:sp>
        <p:sp>
          <p:nvSpPr>
            <p:cNvPr id="10" name="Rectangle 9"/>
            <p:cNvSpPr/>
            <p:nvPr/>
          </p:nvSpPr>
          <p:spPr>
            <a:xfrm>
              <a:off x="9804412" y="2572186"/>
              <a:ext cx="879475" cy="6479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1" name="Text Box 5"/>
            <p:cNvSpPr txBox="1"/>
            <p:nvPr/>
          </p:nvSpPr>
          <p:spPr>
            <a:xfrm>
              <a:off x="10332043" y="2965550"/>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FD1</a:t>
              </a:r>
              <a:endParaRPr lang="en-US" sz="1400" dirty="0">
                <a:ea typeface="Times New Roman" panose="02020603050405020304" pitchFamily="18" charset="0"/>
              </a:endParaRPr>
            </a:p>
          </p:txBody>
        </p:sp>
        <p:sp>
          <p:nvSpPr>
            <p:cNvPr id="12" name="Text Box 5"/>
            <p:cNvSpPr txBox="1"/>
            <p:nvPr/>
          </p:nvSpPr>
          <p:spPr>
            <a:xfrm>
              <a:off x="7329781" y="2032917"/>
              <a:ext cx="3413071" cy="28511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VM Availability Set</a:t>
              </a:r>
              <a:endParaRPr lang="en-US" sz="2199" dirty="0">
                <a:ea typeface="Times New Roman" panose="02020603050405020304" pitchFamily="18" charset="0"/>
              </a:endParaRPr>
            </a:p>
          </p:txBody>
        </p:sp>
        <p:sp>
          <p:nvSpPr>
            <p:cNvPr id="13" name="Rectangle 12"/>
            <p:cNvSpPr/>
            <p:nvPr/>
          </p:nvSpPr>
          <p:spPr>
            <a:xfrm>
              <a:off x="9375580" y="4266845"/>
              <a:ext cx="944132" cy="1910118"/>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4" name="Can 13"/>
            <p:cNvSpPr/>
            <p:nvPr/>
          </p:nvSpPr>
          <p:spPr>
            <a:xfrm>
              <a:off x="9823077" y="4546770"/>
              <a:ext cx="394970" cy="137160"/>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5" name="Text Box 5"/>
            <p:cNvSpPr txBox="1"/>
            <p:nvPr/>
          </p:nvSpPr>
          <p:spPr>
            <a:xfrm>
              <a:off x="9588385" y="5546338"/>
              <a:ext cx="644017" cy="496634"/>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Storage Scale </a:t>
              </a:r>
              <a:endParaRPr lang="en-US" sz="1400" dirty="0">
                <a:ea typeface="Times New Roman" panose="02020603050405020304" pitchFamily="18" charset="0"/>
              </a:endParaRPr>
            </a:p>
            <a:p>
              <a:pPr algn="ctr">
                <a:lnSpc>
                  <a:spcPct val="105000"/>
                </a:lnSpc>
              </a:pPr>
              <a:r>
                <a:rPr lang="en-US" sz="1400" dirty="0">
                  <a:ea typeface="Calibri" panose="020F0502020204030204" pitchFamily="34" charset="0"/>
                  <a:cs typeface="Myanmar Text" panose="020B0502040204020203" pitchFamily="34" charset="0"/>
                </a:rPr>
                <a:t>Unit 2</a:t>
              </a:r>
              <a:endParaRPr lang="en-US" sz="1400" dirty="0">
                <a:ea typeface="Times New Roman" panose="02020603050405020304" pitchFamily="18" charset="0"/>
              </a:endParaRPr>
            </a:p>
          </p:txBody>
        </p:sp>
        <p:sp>
          <p:nvSpPr>
            <p:cNvPr id="16" name="Can 15"/>
            <p:cNvSpPr/>
            <p:nvPr/>
          </p:nvSpPr>
          <p:spPr>
            <a:xfrm>
              <a:off x="9452676" y="5174224"/>
              <a:ext cx="394970" cy="136525"/>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17" name="Text Box 5"/>
            <p:cNvSpPr txBox="1"/>
            <p:nvPr/>
          </p:nvSpPr>
          <p:spPr>
            <a:xfrm>
              <a:off x="7819179" y="3781946"/>
              <a:ext cx="2167762" cy="324513"/>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Disks</a:t>
              </a:r>
              <a:endParaRPr lang="en-US" sz="2199" dirty="0">
                <a:ea typeface="Times New Roman" panose="02020603050405020304" pitchFamily="18" charset="0"/>
              </a:endParaRPr>
            </a:p>
          </p:txBody>
        </p:sp>
        <p:cxnSp>
          <p:nvCxnSpPr>
            <p:cNvPr id="18" name="Straight Arrow Connector 17"/>
            <p:cNvCxnSpPr>
              <a:stCxn id="14" idx="0"/>
              <a:endCxn id="6" idx="4"/>
            </p:cNvCxnSpPr>
            <p:nvPr/>
          </p:nvCxnSpPr>
          <p:spPr>
            <a:xfrm flipH="1" flipV="1">
              <a:off x="7985072" y="2925881"/>
              <a:ext cx="2035490" cy="16551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6" idx="0"/>
              <a:endCxn id="7" idx="4"/>
            </p:cNvCxnSpPr>
            <p:nvPr/>
          </p:nvCxnSpPr>
          <p:spPr>
            <a:xfrm flipV="1">
              <a:off x="9650161" y="2932866"/>
              <a:ext cx="595577" cy="2275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2" name="Rectangle 21"/>
          <p:cNvSpPr/>
          <p:nvPr/>
        </p:nvSpPr>
        <p:spPr>
          <a:xfrm>
            <a:off x="1560207" y="4266627"/>
            <a:ext cx="943886" cy="1909621"/>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dirty="0"/>
          </a:p>
        </p:txBody>
      </p:sp>
      <p:sp>
        <p:nvSpPr>
          <p:cNvPr id="23" name="Text Box 5"/>
          <p:cNvSpPr txBox="1"/>
          <p:nvPr/>
        </p:nvSpPr>
        <p:spPr>
          <a:xfrm>
            <a:off x="1776540" y="5561874"/>
            <a:ext cx="643849" cy="49650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Storage Scale </a:t>
            </a:r>
            <a:endParaRPr lang="en-US" sz="1400" dirty="0">
              <a:ea typeface="Times New Roman" panose="02020603050405020304" pitchFamily="18" charset="0"/>
            </a:endParaRPr>
          </a:p>
          <a:p>
            <a:pPr algn="ctr">
              <a:lnSpc>
                <a:spcPct val="105000"/>
              </a:lnSpc>
            </a:pPr>
            <a:r>
              <a:rPr lang="en-US" sz="1400" dirty="0">
                <a:ea typeface="Calibri" panose="020F0502020204030204" pitchFamily="34" charset="0"/>
                <a:cs typeface="Myanmar Text" panose="020B0502040204020203" pitchFamily="34" charset="0"/>
              </a:rPr>
              <a:t>Unit 1</a:t>
            </a:r>
            <a:endParaRPr lang="en-US" sz="1400" dirty="0">
              <a:ea typeface="Times New Roman" panose="02020603050405020304" pitchFamily="18" charset="0"/>
            </a:endParaRPr>
          </a:p>
        </p:txBody>
      </p:sp>
      <p:sp>
        <p:nvSpPr>
          <p:cNvPr id="40" name="Can 39"/>
          <p:cNvSpPr/>
          <p:nvPr/>
        </p:nvSpPr>
        <p:spPr>
          <a:xfrm>
            <a:off x="1750387" y="4529865"/>
            <a:ext cx="394867" cy="137124"/>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41" name="Can 40"/>
          <p:cNvSpPr/>
          <p:nvPr/>
        </p:nvSpPr>
        <p:spPr>
          <a:xfrm>
            <a:off x="1986047" y="5157117"/>
            <a:ext cx="394867" cy="137124"/>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44" name="Text Box 5"/>
          <p:cNvSpPr txBox="1"/>
          <p:nvPr/>
        </p:nvSpPr>
        <p:spPr>
          <a:xfrm>
            <a:off x="1664105" y="4658604"/>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SA1</a:t>
            </a:r>
            <a:endParaRPr lang="en-US" sz="1400" dirty="0">
              <a:ea typeface="Times New Roman" panose="02020603050405020304" pitchFamily="18" charset="0"/>
            </a:endParaRPr>
          </a:p>
        </p:txBody>
      </p:sp>
      <p:sp>
        <p:nvSpPr>
          <p:cNvPr id="45" name="Text Box 5"/>
          <p:cNvSpPr txBox="1"/>
          <p:nvPr/>
        </p:nvSpPr>
        <p:spPr>
          <a:xfrm>
            <a:off x="2098465" y="5306694"/>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SA1</a:t>
            </a:r>
            <a:endParaRPr lang="en-US" sz="1400" dirty="0">
              <a:ea typeface="Times New Roman" panose="02020603050405020304" pitchFamily="18" charset="0"/>
            </a:endParaRPr>
          </a:p>
        </p:txBody>
      </p:sp>
      <p:sp>
        <p:nvSpPr>
          <p:cNvPr id="46" name="Text Box 5"/>
          <p:cNvSpPr txBox="1"/>
          <p:nvPr/>
        </p:nvSpPr>
        <p:spPr>
          <a:xfrm>
            <a:off x="3967275" y="4655490"/>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SA2</a:t>
            </a:r>
            <a:endParaRPr lang="en-US" sz="1400" dirty="0">
              <a:ea typeface="Times New Roman" panose="02020603050405020304" pitchFamily="18" charset="0"/>
            </a:endParaRPr>
          </a:p>
        </p:txBody>
      </p:sp>
      <p:sp>
        <p:nvSpPr>
          <p:cNvPr id="47" name="Text Box 5"/>
          <p:cNvSpPr txBox="1"/>
          <p:nvPr/>
        </p:nvSpPr>
        <p:spPr>
          <a:xfrm>
            <a:off x="3590952" y="5306045"/>
            <a:ext cx="390423" cy="284406"/>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SA2</a:t>
            </a:r>
            <a:endParaRPr lang="en-US" sz="1400" dirty="0">
              <a:ea typeface="Times New Roman" panose="02020603050405020304" pitchFamily="18" charset="0"/>
            </a:endParaRPr>
          </a:p>
        </p:txBody>
      </p:sp>
      <p:cxnSp>
        <p:nvCxnSpPr>
          <p:cNvPr id="48" name="Straight Arrow Connector 47"/>
          <p:cNvCxnSpPr>
            <a:endCxn id="7" idx="4"/>
          </p:cNvCxnSpPr>
          <p:nvPr/>
        </p:nvCxnSpPr>
        <p:spPr>
          <a:xfrm flipV="1">
            <a:off x="2188822" y="2932995"/>
            <a:ext cx="2116172" cy="2224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40" idx="1"/>
          </p:cNvCxnSpPr>
          <p:nvPr/>
        </p:nvCxnSpPr>
        <p:spPr>
          <a:xfrm flipV="1">
            <a:off x="1947820" y="2942399"/>
            <a:ext cx="97095" cy="15874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62506" y="6487872"/>
            <a:ext cx="7141402" cy="768985"/>
          </a:xfrm>
          <a:prstGeom prst="rect">
            <a:avLst/>
          </a:prstGeom>
          <a:noFill/>
        </p:spPr>
        <p:txBody>
          <a:bodyPr wrap="square" rtlCol="0">
            <a:spAutoFit/>
          </a:bodyPr>
          <a:lstStyle/>
          <a:p>
            <a:r>
              <a:rPr lang="en-US" sz="2199" dirty="0"/>
              <a:t>Microsoft Confidential – Shared Under NDA – Do Not Distribute</a:t>
            </a:r>
          </a:p>
        </p:txBody>
      </p:sp>
    </p:spTree>
    <p:extLst>
      <p:ext uri="{BB962C8B-B14F-4D97-AF65-F5344CB8AC3E}">
        <p14:creationId xmlns:p14="http://schemas.microsoft.com/office/powerpoint/2010/main" val="1590454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7981" y="617103"/>
            <a:ext cx="11165362" cy="822856"/>
          </a:xfrm>
        </p:spPr>
        <p:txBody>
          <a:bodyPr/>
          <a:lstStyle/>
          <a:p>
            <a:r>
              <a:rPr lang="en-US" dirty="0"/>
              <a:t>Availability Set with Managed Disks</a:t>
            </a:r>
          </a:p>
        </p:txBody>
      </p:sp>
      <p:sp>
        <p:nvSpPr>
          <p:cNvPr id="56" name="Rounded Rectangle 55"/>
          <p:cNvSpPr/>
          <p:nvPr/>
        </p:nvSpPr>
        <p:spPr>
          <a:xfrm>
            <a:off x="985705" y="1879641"/>
            <a:ext cx="10095526" cy="172370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57" name="Text Box 5"/>
          <p:cNvSpPr txBox="1"/>
          <p:nvPr/>
        </p:nvSpPr>
        <p:spPr>
          <a:xfrm>
            <a:off x="4597726" y="1488184"/>
            <a:ext cx="2031339" cy="314243"/>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Compute cluster</a:t>
            </a:r>
            <a:endParaRPr lang="en-US" sz="2199" dirty="0">
              <a:ea typeface="Times New Roman" panose="02020603050405020304" pitchFamily="18" charset="0"/>
            </a:endParaRPr>
          </a:p>
        </p:txBody>
      </p:sp>
      <p:grpSp>
        <p:nvGrpSpPr>
          <p:cNvPr id="3" name="Group 2"/>
          <p:cNvGrpSpPr/>
          <p:nvPr/>
        </p:nvGrpSpPr>
        <p:grpSpPr>
          <a:xfrm>
            <a:off x="1238863" y="2033280"/>
            <a:ext cx="3697612" cy="4147718"/>
            <a:chOff x="7178809" y="2032917"/>
            <a:chExt cx="3698575" cy="4148798"/>
          </a:xfrm>
        </p:grpSpPr>
        <p:sp>
          <p:nvSpPr>
            <p:cNvPr id="75" name="Rectangle 74"/>
            <p:cNvSpPr/>
            <p:nvPr/>
          </p:nvSpPr>
          <p:spPr>
            <a:xfrm>
              <a:off x="7178809" y="2403537"/>
              <a:ext cx="3698575" cy="956224"/>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80" name="Oval 79"/>
            <p:cNvSpPr/>
            <p:nvPr/>
          </p:nvSpPr>
          <p:spPr>
            <a:xfrm>
              <a:off x="7622909" y="2645846"/>
              <a:ext cx="724325" cy="280035"/>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#1</a:t>
              </a:r>
              <a:endParaRPr lang="en-US" sz="1400" dirty="0">
                <a:ea typeface="Times New Roman" panose="02020603050405020304" pitchFamily="18" charset="0"/>
              </a:endParaRPr>
            </a:p>
          </p:txBody>
        </p:sp>
        <p:sp>
          <p:nvSpPr>
            <p:cNvPr id="81" name="Oval 80"/>
            <p:cNvSpPr/>
            <p:nvPr/>
          </p:nvSpPr>
          <p:spPr>
            <a:xfrm>
              <a:off x="9883998" y="2652831"/>
              <a:ext cx="723479" cy="280035"/>
            </a:xfrm>
            <a:prstGeom prst="ellipse">
              <a:avLst/>
            </a:prstGeom>
          </p:spPr>
          <p:style>
            <a:lnRef idx="1">
              <a:schemeClr val="dk1"/>
            </a:lnRef>
            <a:fillRef idx="2">
              <a:schemeClr val="dk1"/>
            </a:fillRef>
            <a:effectRef idx="1">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#2</a:t>
              </a:r>
              <a:endParaRPr lang="en-US" sz="1400" dirty="0">
                <a:ea typeface="Times New Roman" panose="02020603050405020304" pitchFamily="18" charset="0"/>
              </a:endParaRPr>
            </a:p>
          </p:txBody>
        </p:sp>
        <p:sp>
          <p:nvSpPr>
            <p:cNvPr id="82" name="Rectangle 81"/>
            <p:cNvSpPr/>
            <p:nvPr/>
          </p:nvSpPr>
          <p:spPr>
            <a:xfrm>
              <a:off x="7552954" y="2572185"/>
              <a:ext cx="879475" cy="6614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83" name="Text Box 5"/>
            <p:cNvSpPr txBox="1"/>
            <p:nvPr/>
          </p:nvSpPr>
          <p:spPr>
            <a:xfrm>
              <a:off x="8080585" y="2965550"/>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FD0</a:t>
              </a:r>
              <a:endParaRPr lang="en-US" sz="1400" dirty="0">
                <a:ea typeface="Times New Roman" panose="02020603050405020304" pitchFamily="18" charset="0"/>
              </a:endParaRPr>
            </a:p>
          </p:txBody>
        </p:sp>
        <p:sp>
          <p:nvSpPr>
            <p:cNvPr id="84" name="Rectangle 83"/>
            <p:cNvSpPr/>
            <p:nvPr/>
          </p:nvSpPr>
          <p:spPr>
            <a:xfrm>
              <a:off x="9804412" y="2572186"/>
              <a:ext cx="879475" cy="6479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85" name="Text Box 5"/>
            <p:cNvSpPr txBox="1"/>
            <p:nvPr/>
          </p:nvSpPr>
          <p:spPr>
            <a:xfrm>
              <a:off x="10332043" y="2965550"/>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a:ea typeface="Calibri" panose="020F0502020204030204" pitchFamily="34" charset="0"/>
                  <a:cs typeface="Myanmar Text" panose="020B0502040204020203" pitchFamily="34" charset="0"/>
                </a:rPr>
                <a:t>FD1</a:t>
              </a:r>
              <a:endParaRPr lang="en-US" sz="1400">
                <a:ea typeface="Times New Roman" panose="02020603050405020304" pitchFamily="18" charset="0"/>
              </a:endParaRPr>
            </a:p>
          </p:txBody>
        </p:sp>
        <p:sp>
          <p:nvSpPr>
            <p:cNvPr id="86" name="Text Box 5"/>
            <p:cNvSpPr txBox="1"/>
            <p:nvPr/>
          </p:nvSpPr>
          <p:spPr>
            <a:xfrm>
              <a:off x="7329781" y="2032917"/>
              <a:ext cx="3413071" cy="28511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Non-Managed VM Availability Set</a:t>
              </a:r>
              <a:endParaRPr lang="en-US" sz="2199" dirty="0">
                <a:ea typeface="Times New Roman" panose="02020603050405020304" pitchFamily="18" charset="0"/>
              </a:endParaRPr>
            </a:p>
          </p:txBody>
        </p:sp>
        <p:sp>
          <p:nvSpPr>
            <p:cNvPr id="87" name="Rectangle 86"/>
            <p:cNvSpPr/>
            <p:nvPr/>
          </p:nvSpPr>
          <p:spPr>
            <a:xfrm>
              <a:off x="8545869" y="4271597"/>
              <a:ext cx="944132" cy="1910118"/>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88" name="Can 87"/>
            <p:cNvSpPr/>
            <p:nvPr/>
          </p:nvSpPr>
          <p:spPr>
            <a:xfrm>
              <a:off x="8806108" y="4502935"/>
              <a:ext cx="394970" cy="137160"/>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89" name="Text Box 5"/>
            <p:cNvSpPr txBox="1"/>
            <p:nvPr/>
          </p:nvSpPr>
          <p:spPr>
            <a:xfrm>
              <a:off x="8707975" y="5503029"/>
              <a:ext cx="644017" cy="496634"/>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Storage</a:t>
              </a:r>
              <a:endParaRPr lang="en-US" sz="1400" dirty="0">
                <a:ea typeface="Times New Roman" panose="02020603050405020304" pitchFamily="18" charset="0"/>
              </a:endParaRPr>
            </a:p>
            <a:p>
              <a:pPr algn="ctr">
                <a:lnSpc>
                  <a:spcPct val="105000"/>
                </a:lnSpc>
              </a:pPr>
              <a:r>
                <a:rPr lang="en-US" sz="1400" dirty="0">
                  <a:ea typeface="Calibri" panose="020F0502020204030204" pitchFamily="34" charset="0"/>
                  <a:cs typeface="Myanmar Text" panose="020B0502040204020203" pitchFamily="34" charset="0"/>
                </a:rPr>
                <a:t>Unit</a:t>
              </a:r>
              <a:endParaRPr lang="en-US" sz="1400" dirty="0">
                <a:ea typeface="Times New Roman" panose="02020603050405020304" pitchFamily="18" charset="0"/>
              </a:endParaRPr>
            </a:p>
          </p:txBody>
        </p:sp>
        <p:sp>
          <p:nvSpPr>
            <p:cNvPr id="90" name="Can 89"/>
            <p:cNvSpPr/>
            <p:nvPr/>
          </p:nvSpPr>
          <p:spPr>
            <a:xfrm>
              <a:off x="8806108" y="5176536"/>
              <a:ext cx="394970" cy="136525"/>
            </a:xfrm>
            <a:prstGeom prst="can">
              <a:avLst/>
            </a:prstGeom>
          </p:spPr>
          <p:style>
            <a:lnRef idx="1">
              <a:schemeClr val="dk1"/>
            </a:lnRef>
            <a:fillRef idx="2">
              <a:schemeClr val="dk1"/>
            </a:fillRef>
            <a:effectRef idx="1">
              <a:schemeClr val="dk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91" name="Text Box 5"/>
            <p:cNvSpPr txBox="1"/>
            <p:nvPr/>
          </p:nvSpPr>
          <p:spPr>
            <a:xfrm>
              <a:off x="7178809" y="3706741"/>
              <a:ext cx="2167762" cy="324513"/>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Non-Managed Disks</a:t>
              </a:r>
              <a:endParaRPr lang="en-US" sz="2199" dirty="0">
                <a:ea typeface="Times New Roman" panose="02020603050405020304" pitchFamily="18" charset="0"/>
              </a:endParaRPr>
            </a:p>
          </p:txBody>
        </p:sp>
        <p:cxnSp>
          <p:nvCxnSpPr>
            <p:cNvPr id="92" name="Straight Arrow Connector 91"/>
            <p:cNvCxnSpPr>
              <a:stCxn id="88" idx="0"/>
              <a:endCxn id="80" idx="4"/>
            </p:cNvCxnSpPr>
            <p:nvPr/>
          </p:nvCxnSpPr>
          <p:spPr>
            <a:xfrm flipH="1" flipV="1">
              <a:off x="7985072" y="2925881"/>
              <a:ext cx="1018521" cy="1611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a:stCxn id="90" idx="0"/>
              <a:endCxn id="81" idx="4"/>
            </p:cNvCxnSpPr>
            <p:nvPr/>
          </p:nvCxnSpPr>
          <p:spPr>
            <a:xfrm flipV="1">
              <a:off x="9003593" y="2932866"/>
              <a:ext cx="1242145" cy="22778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96" name="Group 95"/>
          <p:cNvGrpSpPr/>
          <p:nvPr/>
        </p:nvGrpSpPr>
        <p:grpSpPr>
          <a:xfrm>
            <a:off x="4764818" y="2040914"/>
            <a:ext cx="7350551" cy="4955802"/>
            <a:chOff x="4766060" y="2040552"/>
            <a:chExt cx="7352466" cy="4957093"/>
          </a:xfrm>
        </p:grpSpPr>
        <p:sp>
          <p:nvSpPr>
            <p:cNvPr id="51" name="Rectangle 50"/>
            <p:cNvSpPr/>
            <p:nvPr/>
          </p:nvSpPr>
          <p:spPr>
            <a:xfrm>
              <a:off x="7212219" y="2403536"/>
              <a:ext cx="3577699" cy="959866"/>
            </a:xfrm>
            <a:prstGeom prst="rect">
              <a:avLst/>
            </a:prstGeom>
            <a:solidFill>
              <a:schemeClr val="accent4">
                <a:lumMod val="40000"/>
                <a:lumOff val="60000"/>
              </a:schemeClr>
            </a:solidFill>
          </p:spPr>
          <p:style>
            <a:lnRef idx="2">
              <a:schemeClr val="accent1"/>
            </a:lnRef>
            <a:fillRef idx="1">
              <a:schemeClr val="lt1"/>
            </a:fillRef>
            <a:effectRef idx="0">
              <a:schemeClr val="accent1"/>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52" name="Oval 51"/>
            <p:cNvSpPr/>
            <p:nvPr/>
          </p:nvSpPr>
          <p:spPr>
            <a:xfrm>
              <a:off x="8625952" y="2655621"/>
              <a:ext cx="692064" cy="2806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a:ea typeface="Calibri" panose="020F0502020204030204" pitchFamily="34" charset="0"/>
                  <a:cs typeface="Myanmar Text" panose="020B0502040204020203" pitchFamily="34" charset="0"/>
                </a:rPr>
                <a:t>VM #2</a:t>
              </a:r>
              <a:endParaRPr lang="en-US" sz="1400">
                <a:ea typeface="Times New Roman" panose="02020603050405020304" pitchFamily="18" charset="0"/>
              </a:endParaRPr>
            </a:p>
          </p:txBody>
        </p:sp>
        <p:sp>
          <p:nvSpPr>
            <p:cNvPr id="53" name="Oval 52"/>
            <p:cNvSpPr/>
            <p:nvPr/>
          </p:nvSpPr>
          <p:spPr>
            <a:xfrm>
              <a:off x="7457766" y="2669655"/>
              <a:ext cx="692064"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VM #1</a:t>
              </a:r>
              <a:endParaRPr lang="en-US" sz="1400" dirty="0">
                <a:ea typeface="Times New Roman" panose="02020603050405020304" pitchFamily="18" charset="0"/>
              </a:endParaRPr>
            </a:p>
          </p:txBody>
        </p:sp>
        <p:sp>
          <p:nvSpPr>
            <p:cNvPr id="54" name="Oval 53"/>
            <p:cNvSpPr/>
            <p:nvPr/>
          </p:nvSpPr>
          <p:spPr>
            <a:xfrm>
              <a:off x="9797536" y="2662386"/>
              <a:ext cx="691258" cy="2806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pPr>
              <a:r>
                <a:rPr lang="en-US" sz="1400">
                  <a:ea typeface="Calibri" panose="020F0502020204030204" pitchFamily="34" charset="0"/>
                  <a:cs typeface="Myanmar Text" panose="020B0502040204020203" pitchFamily="34" charset="0"/>
                </a:rPr>
                <a:t>VM #3</a:t>
              </a:r>
              <a:endParaRPr lang="en-US" sz="1400">
                <a:ea typeface="Times New Roman" panose="02020603050405020304" pitchFamily="18" charset="0"/>
              </a:endParaRPr>
            </a:p>
          </p:txBody>
        </p:sp>
        <p:sp>
          <p:nvSpPr>
            <p:cNvPr id="55" name="Text Box 5"/>
            <p:cNvSpPr txBox="1"/>
            <p:nvPr/>
          </p:nvSpPr>
          <p:spPr>
            <a:xfrm>
              <a:off x="7666129" y="2040552"/>
              <a:ext cx="3258168" cy="28575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Managed VM Availability Set</a:t>
              </a:r>
              <a:endParaRPr lang="en-US" sz="2199" dirty="0">
                <a:ea typeface="Times New Roman" panose="02020603050405020304" pitchFamily="18" charset="0"/>
              </a:endParaRPr>
            </a:p>
          </p:txBody>
        </p:sp>
        <p:sp>
          <p:nvSpPr>
            <p:cNvPr id="58" name="Rectangle 57"/>
            <p:cNvSpPr/>
            <p:nvPr/>
          </p:nvSpPr>
          <p:spPr>
            <a:xfrm>
              <a:off x="7371146" y="2573232"/>
              <a:ext cx="879894" cy="6530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59" name="Text Box 5"/>
            <p:cNvSpPr txBox="1"/>
            <p:nvPr/>
          </p:nvSpPr>
          <p:spPr>
            <a:xfrm>
              <a:off x="7890955" y="2962930"/>
              <a:ext cx="390525" cy="28511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FD0</a:t>
              </a:r>
              <a:endParaRPr lang="en-US" sz="1400" dirty="0">
                <a:ea typeface="Times New Roman" panose="02020603050405020304" pitchFamily="18" charset="0"/>
              </a:endParaRPr>
            </a:p>
          </p:txBody>
        </p:sp>
        <p:sp>
          <p:nvSpPr>
            <p:cNvPr id="60" name="Rectangle 59"/>
            <p:cNvSpPr/>
            <p:nvPr/>
          </p:nvSpPr>
          <p:spPr>
            <a:xfrm>
              <a:off x="8540190" y="2581506"/>
              <a:ext cx="879475" cy="652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61" name="Text Box 5"/>
            <p:cNvSpPr txBox="1"/>
            <p:nvPr/>
          </p:nvSpPr>
          <p:spPr>
            <a:xfrm>
              <a:off x="9059870" y="2970913"/>
              <a:ext cx="390525" cy="28511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a:ea typeface="Calibri" panose="020F0502020204030204" pitchFamily="34" charset="0"/>
                  <a:cs typeface="Myanmar Text" panose="020B0502040204020203" pitchFamily="34" charset="0"/>
                </a:rPr>
                <a:t>FD1</a:t>
              </a:r>
              <a:endParaRPr lang="en-US" sz="1400">
                <a:ea typeface="Times New Roman" panose="02020603050405020304" pitchFamily="18" charset="0"/>
              </a:endParaRPr>
            </a:p>
          </p:txBody>
        </p:sp>
        <p:sp>
          <p:nvSpPr>
            <p:cNvPr id="62" name="Rectangle 61"/>
            <p:cNvSpPr/>
            <p:nvPr/>
          </p:nvSpPr>
          <p:spPr>
            <a:xfrm>
              <a:off x="9702427" y="2581506"/>
              <a:ext cx="879475" cy="652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63" name="Text Box 5"/>
            <p:cNvSpPr txBox="1"/>
            <p:nvPr/>
          </p:nvSpPr>
          <p:spPr>
            <a:xfrm>
              <a:off x="10222107" y="2970913"/>
              <a:ext cx="390525" cy="285115"/>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a:ea typeface="Calibri" panose="020F0502020204030204" pitchFamily="34" charset="0"/>
                  <a:cs typeface="Myanmar Text" panose="020B0502040204020203" pitchFamily="34" charset="0"/>
                </a:rPr>
                <a:t>FD2</a:t>
              </a:r>
              <a:endParaRPr lang="en-US" sz="1400">
                <a:ea typeface="Times New Roman" panose="02020603050405020304" pitchFamily="18" charset="0"/>
              </a:endParaRPr>
            </a:p>
          </p:txBody>
        </p:sp>
        <p:sp>
          <p:nvSpPr>
            <p:cNvPr id="64" name="Rectangle 63"/>
            <p:cNvSpPr/>
            <p:nvPr/>
          </p:nvSpPr>
          <p:spPr>
            <a:xfrm>
              <a:off x="7325389" y="4271662"/>
              <a:ext cx="978883" cy="191183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65" name="Rectangle 64"/>
            <p:cNvSpPr/>
            <p:nvPr/>
          </p:nvSpPr>
          <p:spPr>
            <a:xfrm>
              <a:off x="8495619" y="4272314"/>
              <a:ext cx="978357" cy="191088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66" name="Rectangle 65"/>
            <p:cNvSpPr/>
            <p:nvPr/>
          </p:nvSpPr>
          <p:spPr>
            <a:xfrm>
              <a:off x="9649230" y="4271597"/>
              <a:ext cx="978357" cy="1910118"/>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67" name="Text Box 5"/>
            <p:cNvSpPr txBox="1"/>
            <p:nvPr/>
          </p:nvSpPr>
          <p:spPr>
            <a:xfrm>
              <a:off x="9033612" y="5856000"/>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a:ea typeface="Calibri" panose="020F0502020204030204" pitchFamily="34" charset="0"/>
                  <a:cs typeface="Myanmar Text" panose="020B0502040204020203" pitchFamily="34" charset="0"/>
                </a:rPr>
                <a:t>FD1</a:t>
              </a:r>
              <a:endParaRPr lang="en-US" sz="1400">
                <a:ea typeface="Times New Roman" panose="02020603050405020304" pitchFamily="18" charset="0"/>
              </a:endParaRPr>
            </a:p>
          </p:txBody>
        </p:sp>
        <p:sp>
          <p:nvSpPr>
            <p:cNvPr id="68" name="Text Box 5"/>
            <p:cNvSpPr txBox="1"/>
            <p:nvPr/>
          </p:nvSpPr>
          <p:spPr>
            <a:xfrm>
              <a:off x="7863413" y="5847969"/>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a:ea typeface="Calibri" panose="020F0502020204030204" pitchFamily="34" charset="0"/>
                  <a:cs typeface="Myanmar Text" panose="020B0502040204020203" pitchFamily="34" charset="0"/>
                </a:rPr>
                <a:t>FD0</a:t>
              </a:r>
              <a:endParaRPr lang="en-US" sz="1400">
                <a:ea typeface="Times New Roman" panose="02020603050405020304" pitchFamily="18" charset="0"/>
              </a:endParaRPr>
            </a:p>
          </p:txBody>
        </p:sp>
        <p:sp>
          <p:nvSpPr>
            <p:cNvPr id="69" name="Text Box 5"/>
            <p:cNvSpPr txBox="1"/>
            <p:nvPr/>
          </p:nvSpPr>
          <p:spPr>
            <a:xfrm>
              <a:off x="10194363" y="5855589"/>
              <a:ext cx="390525" cy="284480"/>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a:ea typeface="Calibri" panose="020F0502020204030204" pitchFamily="34" charset="0"/>
                  <a:cs typeface="Myanmar Text" panose="020B0502040204020203" pitchFamily="34" charset="0"/>
                </a:rPr>
                <a:t>FD2</a:t>
              </a:r>
              <a:endParaRPr lang="en-US" sz="1400">
                <a:ea typeface="Times New Roman" panose="02020603050405020304" pitchFamily="18" charset="0"/>
              </a:endParaRPr>
            </a:p>
          </p:txBody>
        </p:sp>
        <p:sp>
          <p:nvSpPr>
            <p:cNvPr id="70" name="Text Box 5"/>
            <p:cNvSpPr txBox="1"/>
            <p:nvPr/>
          </p:nvSpPr>
          <p:spPr>
            <a:xfrm>
              <a:off x="7468317" y="4313608"/>
              <a:ext cx="708978" cy="498729"/>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Storage</a:t>
              </a:r>
              <a:endParaRPr lang="en-US" sz="1400" dirty="0">
                <a:ea typeface="Times New Roman" panose="02020603050405020304" pitchFamily="18" charset="0"/>
              </a:endParaRPr>
            </a:p>
            <a:p>
              <a:pPr algn="ctr">
                <a:lnSpc>
                  <a:spcPct val="105000"/>
                </a:lnSpc>
              </a:pPr>
              <a:r>
                <a:rPr lang="en-US" sz="1400" dirty="0">
                  <a:ea typeface="Calibri" panose="020F0502020204030204" pitchFamily="34" charset="0"/>
                  <a:cs typeface="Myanmar Text" panose="020B0502040204020203" pitchFamily="34" charset="0"/>
                </a:rPr>
                <a:t>Unit 0</a:t>
              </a:r>
              <a:endParaRPr lang="en-US" sz="1400" dirty="0">
                <a:ea typeface="Times New Roman" panose="02020603050405020304" pitchFamily="18" charset="0"/>
              </a:endParaRPr>
            </a:p>
          </p:txBody>
        </p:sp>
        <p:sp>
          <p:nvSpPr>
            <p:cNvPr id="71" name="Text Box 5"/>
            <p:cNvSpPr txBox="1"/>
            <p:nvPr/>
          </p:nvSpPr>
          <p:spPr>
            <a:xfrm>
              <a:off x="8664049" y="4312995"/>
              <a:ext cx="708978" cy="497332"/>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Storage</a:t>
              </a:r>
              <a:endParaRPr lang="en-US" sz="1400" dirty="0">
                <a:ea typeface="Times New Roman" panose="02020603050405020304" pitchFamily="18" charset="0"/>
              </a:endParaRPr>
            </a:p>
            <a:p>
              <a:pPr algn="ctr">
                <a:lnSpc>
                  <a:spcPct val="105000"/>
                </a:lnSpc>
              </a:pPr>
              <a:r>
                <a:rPr lang="en-US" sz="1400" dirty="0">
                  <a:ea typeface="Calibri" panose="020F0502020204030204" pitchFamily="34" charset="0"/>
                  <a:cs typeface="Myanmar Text" panose="020B0502040204020203" pitchFamily="34" charset="0"/>
                </a:rPr>
                <a:t>Unit 1</a:t>
              </a:r>
              <a:endParaRPr lang="en-US" sz="1400" dirty="0">
                <a:ea typeface="Times New Roman" panose="02020603050405020304" pitchFamily="18" charset="0"/>
              </a:endParaRPr>
            </a:p>
          </p:txBody>
        </p:sp>
        <p:sp>
          <p:nvSpPr>
            <p:cNvPr id="72" name="Text Box 5"/>
            <p:cNvSpPr txBox="1"/>
            <p:nvPr/>
          </p:nvSpPr>
          <p:spPr>
            <a:xfrm>
              <a:off x="9808222" y="4316854"/>
              <a:ext cx="708978" cy="497332"/>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1400" dirty="0">
                  <a:ea typeface="Calibri" panose="020F0502020204030204" pitchFamily="34" charset="0"/>
                  <a:cs typeface="Myanmar Text" panose="020B0502040204020203" pitchFamily="34" charset="0"/>
                </a:rPr>
                <a:t>Storage</a:t>
              </a:r>
              <a:endParaRPr lang="en-US" sz="1400" dirty="0">
                <a:ea typeface="Times New Roman" panose="02020603050405020304" pitchFamily="18" charset="0"/>
              </a:endParaRPr>
            </a:p>
            <a:p>
              <a:pPr algn="ctr">
                <a:lnSpc>
                  <a:spcPct val="105000"/>
                </a:lnSpc>
              </a:pPr>
              <a:r>
                <a:rPr lang="en-US" sz="1400" dirty="0">
                  <a:ea typeface="Calibri" panose="020F0502020204030204" pitchFamily="34" charset="0"/>
                  <a:cs typeface="Myanmar Text" panose="020B0502040204020203" pitchFamily="34" charset="0"/>
                </a:rPr>
                <a:t>Unit 2</a:t>
              </a:r>
              <a:endParaRPr lang="en-US" sz="1400" dirty="0">
                <a:ea typeface="Times New Roman" panose="02020603050405020304" pitchFamily="18" charset="0"/>
              </a:endParaRPr>
            </a:p>
          </p:txBody>
        </p:sp>
        <p:sp>
          <p:nvSpPr>
            <p:cNvPr id="73" name="Can 72"/>
            <p:cNvSpPr/>
            <p:nvPr/>
          </p:nvSpPr>
          <p:spPr>
            <a:xfrm>
              <a:off x="7602905" y="4972883"/>
              <a:ext cx="394970" cy="137795"/>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74" name="Can 73"/>
            <p:cNvSpPr/>
            <p:nvPr/>
          </p:nvSpPr>
          <p:spPr>
            <a:xfrm>
              <a:off x="8781729" y="4998762"/>
              <a:ext cx="394970" cy="137795"/>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sp>
          <p:nvSpPr>
            <p:cNvPr id="76" name="Can 75"/>
            <p:cNvSpPr/>
            <p:nvPr/>
          </p:nvSpPr>
          <p:spPr>
            <a:xfrm>
              <a:off x="9935340" y="4998466"/>
              <a:ext cx="394970" cy="137795"/>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endParaRPr lang="en-US" sz="2199"/>
            </a:p>
          </p:txBody>
        </p:sp>
        <p:cxnSp>
          <p:nvCxnSpPr>
            <p:cNvPr id="77" name="Straight Arrow Connector 76"/>
            <p:cNvCxnSpPr>
              <a:stCxn id="73" idx="1"/>
              <a:endCxn id="53" idx="4"/>
            </p:cNvCxnSpPr>
            <p:nvPr/>
          </p:nvCxnSpPr>
          <p:spPr>
            <a:xfrm flipV="1">
              <a:off x="7800390" y="2955405"/>
              <a:ext cx="3408" cy="201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4" idx="0"/>
              <a:endCxn id="52" idx="4"/>
            </p:cNvCxnSpPr>
            <p:nvPr/>
          </p:nvCxnSpPr>
          <p:spPr>
            <a:xfrm flipH="1" flipV="1">
              <a:off x="8971984" y="2936291"/>
              <a:ext cx="7230" cy="2096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6" idx="0"/>
              <a:endCxn id="54" idx="4"/>
            </p:cNvCxnSpPr>
            <p:nvPr/>
          </p:nvCxnSpPr>
          <p:spPr>
            <a:xfrm flipV="1">
              <a:off x="10132825" y="2943056"/>
              <a:ext cx="10340" cy="2089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 Box 5"/>
            <p:cNvSpPr txBox="1"/>
            <p:nvPr/>
          </p:nvSpPr>
          <p:spPr>
            <a:xfrm>
              <a:off x="7942368" y="3706740"/>
              <a:ext cx="1628672" cy="324513"/>
            </a:xfrm>
            <a:prstGeom prst="rect">
              <a:avLst/>
            </a:prstGeom>
            <a:noFill/>
            <a:ln w="6350">
              <a:noFill/>
            </a:ln>
          </p:spPr>
          <p:txBody>
            <a:bodyPr rot="0" spcFirstLastPara="0" vert="horz" wrap="none" lIns="91416" tIns="45708" rIns="91416" bIns="45708" numCol="1" spcCol="0" rtlCol="0" fromWordArt="0" anchor="t" anchorCtr="0" forceAA="0" compatLnSpc="1">
              <a:prstTxWarp prst="textNoShape">
                <a:avLst/>
              </a:prstTxWarp>
              <a:noAutofit/>
            </a:bodyPr>
            <a:lstStyle/>
            <a:p>
              <a:pPr algn="ctr">
                <a:lnSpc>
                  <a:spcPct val="105000"/>
                </a:lnSpc>
              </a:pPr>
              <a:r>
                <a:rPr lang="en-US" sz="2199" dirty="0">
                  <a:ea typeface="Calibri" panose="020F0502020204030204" pitchFamily="34" charset="0"/>
                  <a:cs typeface="Myanmar Text" panose="020B0502040204020203" pitchFamily="34" charset="0"/>
                </a:rPr>
                <a:t>Managed Disks</a:t>
              </a:r>
              <a:endParaRPr lang="en-US" sz="2199" dirty="0">
                <a:ea typeface="Times New Roman" panose="02020603050405020304" pitchFamily="18" charset="0"/>
              </a:endParaRPr>
            </a:p>
          </p:txBody>
        </p:sp>
        <p:sp>
          <p:nvSpPr>
            <p:cNvPr id="95" name="Rectangle 94"/>
            <p:cNvSpPr/>
            <p:nvPr/>
          </p:nvSpPr>
          <p:spPr>
            <a:xfrm>
              <a:off x="4766060" y="6228460"/>
              <a:ext cx="7352466" cy="769185"/>
            </a:xfrm>
            <a:prstGeom prst="rect">
              <a:avLst/>
            </a:prstGeom>
          </p:spPr>
          <p:txBody>
            <a:bodyPr wrap="square">
              <a:spAutoFit/>
            </a:bodyPr>
            <a:lstStyle/>
            <a:p>
              <a:pPr lvl="0"/>
              <a:r>
                <a:rPr lang="en-US" sz="2199" dirty="0"/>
                <a:t>Storage isolation of VM Availability Set: VM FDs align with Managed Disk FDs</a:t>
              </a:r>
            </a:p>
          </p:txBody>
        </p:sp>
      </p:grpSp>
      <p:sp>
        <p:nvSpPr>
          <p:cNvPr id="97" name="TextBox 96"/>
          <p:cNvSpPr txBox="1"/>
          <p:nvPr/>
        </p:nvSpPr>
        <p:spPr>
          <a:xfrm>
            <a:off x="62506" y="6487872"/>
            <a:ext cx="7141402" cy="768985"/>
          </a:xfrm>
          <a:prstGeom prst="rect">
            <a:avLst/>
          </a:prstGeom>
          <a:noFill/>
        </p:spPr>
        <p:txBody>
          <a:bodyPr wrap="square" rtlCol="0">
            <a:spAutoFit/>
          </a:bodyPr>
          <a:lstStyle/>
          <a:p>
            <a:r>
              <a:rPr lang="en-US" sz="2199" dirty="0"/>
              <a:t>Microsoft Confidential – Shared Under NDA – Do Not Distribute</a:t>
            </a:r>
          </a:p>
        </p:txBody>
      </p:sp>
    </p:spTree>
    <p:extLst>
      <p:ext uri="{BB962C8B-B14F-4D97-AF65-F5344CB8AC3E}">
        <p14:creationId xmlns:p14="http://schemas.microsoft.com/office/powerpoint/2010/main" val="21502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a:t>
            </a:r>
          </a:p>
        </p:txBody>
      </p:sp>
      <p:sp>
        <p:nvSpPr>
          <p:cNvPr id="6" name="Text Placeholder 5"/>
          <p:cNvSpPr>
            <a:spLocks noGrp="1"/>
          </p:cNvSpPr>
          <p:nvPr>
            <p:ph type="body" sz="quarter" idx="12"/>
          </p:nvPr>
        </p:nvSpPr>
        <p:spPr/>
        <p:txBody>
          <a:bodyPr/>
          <a:lstStyle/>
          <a:p>
            <a:r>
              <a:rPr lang="en-US" dirty="0"/>
              <a:t>3.1 – Create Azure Storage </a:t>
            </a:r>
            <a:r>
              <a:rPr lang="en-US" dirty="0" smtClean="0"/>
              <a:t>Account – 20 min and Lunch</a:t>
            </a:r>
            <a:endParaRPr lang="en-US" dirty="0"/>
          </a:p>
        </p:txBody>
      </p:sp>
      <p:sp>
        <p:nvSpPr>
          <p:cNvPr id="4" name="Slide Number Placeholder 3"/>
          <p:cNvSpPr>
            <a:spLocks noGrp="1"/>
          </p:cNvSpPr>
          <p:nvPr>
            <p:ph type="sldNum" sz="quarter" idx="4294967295"/>
          </p:nvPr>
        </p:nvSpPr>
        <p:spPr>
          <a:xfrm>
            <a:off x="11426825" y="6478588"/>
            <a:ext cx="762000" cy="379412"/>
          </a:xfrm>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93193405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Start-</a:t>
            </a:r>
            <a:r>
              <a:rPr lang="en-US" dirty="0" err="1"/>
              <a:t>CopyAzureStorageBlob</a:t>
            </a:r>
            <a:r>
              <a:rPr lang="en-US" dirty="0"/>
              <a:t> provides a server side, asynchronous copy of blobs between storage account</a:t>
            </a:r>
          </a:p>
          <a:p>
            <a:r>
              <a:rPr lang="en-US" dirty="0"/>
              <a:t>Multiple copy jobs can be initiated simultaneously</a:t>
            </a:r>
          </a:p>
          <a:p>
            <a:r>
              <a:rPr lang="en-US" dirty="0"/>
              <a:t>The status of the copy can be checked with the Get-</a:t>
            </a:r>
            <a:r>
              <a:rPr lang="en-US" dirty="0" err="1"/>
              <a:t>AzureStorageBlobCopyState</a:t>
            </a:r>
            <a:r>
              <a:rPr lang="en-US" dirty="0"/>
              <a:t> cmdlet</a:t>
            </a:r>
          </a:p>
          <a:p>
            <a:pPr marL="0" indent="0">
              <a:buNone/>
            </a:pPr>
            <a:endParaRPr lang="en-US" sz="1600" dirty="0">
              <a:latin typeface="Courier New" panose="02070309020205020404" pitchFamily="49" charset="0"/>
              <a:cs typeface="Courier New" panose="02070309020205020404" pitchFamily="49" charset="0"/>
            </a:endParaRPr>
          </a:p>
          <a:p>
            <a:endParaRPr lang="en-US" dirty="0"/>
          </a:p>
        </p:txBody>
      </p:sp>
      <p:sp>
        <p:nvSpPr>
          <p:cNvPr id="2" name="Title 1"/>
          <p:cNvSpPr>
            <a:spLocks noGrp="1"/>
          </p:cNvSpPr>
          <p:nvPr>
            <p:ph type="title"/>
          </p:nvPr>
        </p:nvSpPr>
        <p:spPr/>
        <p:txBody>
          <a:bodyPr>
            <a:normAutofit fontScale="90000"/>
          </a:bodyPr>
          <a:lstStyle/>
          <a:p>
            <a:r>
              <a:rPr lang="en-US" dirty="0"/>
              <a:t>Copy between Storage Accounts</a:t>
            </a:r>
          </a:p>
        </p:txBody>
      </p:sp>
      <p:sp>
        <p:nvSpPr>
          <p:cNvPr id="4" name="Rectangle 3"/>
          <p:cNvSpPr/>
          <p:nvPr/>
        </p:nvSpPr>
        <p:spPr>
          <a:xfrm>
            <a:off x="1779790" y="4358693"/>
            <a:ext cx="9811005" cy="1323094"/>
          </a:xfrm>
          <a:prstGeom prst="rect">
            <a:avLst/>
          </a:prstGeom>
        </p:spPr>
        <p:txBody>
          <a:bodyPr wrap="square">
            <a:spAutoFit/>
          </a:bodyPr>
          <a:lstStyle/>
          <a:p>
            <a:r>
              <a:rPr lang="en-US" sz="1999" dirty="0">
                <a:latin typeface="Courier New" panose="02070309020205020404" pitchFamily="49" charset="0"/>
                <a:cs typeface="Courier New" panose="02070309020205020404" pitchFamily="49" charset="0"/>
              </a:rPr>
              <a:t>$</a:t>
            </a:r>
            <a:r>
              <a:rPr lang="en-US" sz="1999" dirty="0" err="1">
                <a:latin typeface="Courier New" panose="02070309020205020404" pitchFamily="49" charset="0"/>
                <a:cs typeface="Courier New" panose="02070309020205020404" pitchFamily="49" charset="0"/>
              </a:rPr>
              <a:t>BlobCopy</a:t>
            </a:r>
            <a:r>
              <a:rPr lang="en-US" sz="1999" dirty="0">
                <a:latin typeface="Courier New" panose="02070309020205020404" pitchFamily="49" charset="0"/>
                <a:cs typeface="Courier New" panose="02070309020205020404" pitchFamily="49" charset="0"/>
              </a:rPr>
              <a:t> = Start-</a:t>
            </a:r>
            <a:r>
              <a:rPr lang="en-US" sz="1999" dirty="0" err="1">
                <a:latin typeface="Courier New" panose="02070309020205020404" pitchFamily="49" charset="0"/>
                <a:cs typeface="Courier New" panose="02070309020205020404" pitchFamily="49" charset="0"/>
              </a:rPr>
              <a:t>CopyAzureStorageBlob</a:t>
            </a:r>
            <a:r>
              <a:rPr lang="en-US" sz="1999" dirty="0">
                <a:latin typeface="Courier New" panose="02070309020205020404" pitchFamily="49" charset="0"/>
                <a:cs typeface="Courier New" panose="02070309020205020404" pitchFamily="49" charset="0"/>
              </a:rPr>
              <a:t> `</a:t>
            </a:r>
            <a:br>
              <a:rPr lang="en-US" sz="1999" dirty="0">
                <a:latin typeface="Courier New" panose="02070309020205020404" pitchFamily="49" charset="0"/>
                <a:cs typeface="Courier New" panose="02070309020205020404" pitchFamily="49" charset="0"/>
              </a:rPr>
            </a:br>
            <a:r>
              <a:rPr lang="en-US" sz="1999" dirty="0">
                <a:latin typeface="Courier New" panose="02070309020205020404" pitchFamily="49" charset="0"/>
                <a:cs typeface="Courier New" panose="02070309020205020404" pitchFamily="49" charset="0"/>
              </a:rPr>
              <a:t>-Context $</a:t>
            </a:r>
            <a:r>
              <a:rPr lang="en-US" sz="1999" dirty="0" err="1">
                <a:latin typeface="Courier New" panose="02070309020205020404" pitchFamily="49" charset="0"/>
                <a:cs typeface="Courier New" panose="02070309020205020404" pitchFamily="49" charset="0"/>
              </a:rPr>
              <a:t>SourceStorageContext</a:t>
            </a:r>
            <a:r>
              <a:rPr lang="en-US" sz="1999" dirty="0">
                <a:latin typeface="Courier New" panose="02070309020205020404" pitchFamily="49" charset="0"/>
                <a:cs typeface="Courier New" panose="02070309020205020404" pitchFamily="49" charset="0"/>
              </a:rPr>
              <a:t> -</a:t>
            </a:r>
            <a:r>
              <a:rPr lang="en-US" sz="1999" dirty="0" err="1">
                <a:latin typeface="Courier New" panose="02070309020205020404" pitchFamily="49" charset="0"/>
                <a:cs typeface="Courier New" panose="02070309020205020404" pitchFamily="49" charset="0"/>
              </a:rPr>
              <a:t>SrcContainer</a:t>
            </a:r>
            <a:r>
              <a:rPr lang="en-US" sz="1999" dirty="0">
                <a:latin typeface="Courier New" panose="02070309020205020404" pitchFamily="49" charset="0"/>
                <a:cs typeface="Courier New" panose="02070309020205020404" pitchFamily="49" charset="0"/>
              </a:rPr>
              <a:t> '</a:t>
            </a:r>
            <a:r>
              <a:rPr lang="en-US" sz="1999" dirty="0" err="1">
                <a:latin typeface="Courier New" panose="02070309020205020404" pitchFamily="49" charset="0"/>
                <a:cs typeface="Courier New" panose="02070309020205020404" pitchFamily="49" charset="0"/>
              </a:rPr>
              <a:t>vhds</a:t>
            </a:r>
            <a:r>
              <a:rPr lang="en-US" sz="1999" dirty="0">
                <a:latin typeface="Courier New" panose="02070309020205020404" pitchFamily="49" charset="0"/>
                <a:cs typeface="Courier New" panose="02070309020205020404" pitchFamily="49" charset="0"/>
              </a:rPr>
              <a:t>' `</a:t>
            </a:r>
            <a:br>
              <a:rPr lang="en-US" sz="1999" dirty="0">
                <a:latin typeface="Courier New" panose="02070309020205020404" pitchFamily="49" charset="0"/>
                <a:cs typeface="Courier New" panose="02070309020205020404" pitchFamily="49" charset="0"/>
              </a:rPr>
            </a:br>
            <a:r>
              <a:rPr lang="en-US" sz="1999" dirty="0">
                <a:latin typeface="Courier New" panose="02070309020205020404" pitchFamily="49" charset="0"/>
                <a:cs typeface="Courier New" panose="02070309020205020404" pitchFamily="49" charset="0"/>
              </a:rPr>
              <a:t>-</a:t>
            </a:r>
            <a:r>
              <a:rPr lang="en-US" sz="1999" dirty="0" err="1">
                <a:latin typeface="Courier New" panose="02070309020205020404" pitchFamily="49" charset="0"/>
                <a:cs typeface="Courier New" panose="02070309020205020404" pitchFamily="49" charset="0"/>
              </a:rPr>
              <a:t>SrcBlob</a:t>
            </a:r>
            <a:r>
              <a:rPr lang="en-US" sz="1999" dirty="0">
                <a:latin typeface="Courier New" panose="02070309020205020404" pitchFamily="49" charset="0"/>
                <a:cs typeface="Courier New" panose="02070309020205020404" pitchFamily="49" charset="0"/>
              </a:rPr>
              <a:t> $</a:t>
            </a:r>
            <a:r>
              <a:rPr lang="en-US" sz="1999" dirty="0" err="1">
                <a:latin typeface="Courier New" panose="02070309020205020404" pitchFamily="49" charset="0"/>
                <a:cs typeface="Courier New" panose="02070309020205020404" pitchFamily="49" charset="0"/>
              </a:rPr>
              <a:t>Blob.Name</a:t>
            </a:r>
            <a:r>
              <a:rPr lang="en-US" sz="1999" dirty="0">
                <a:latin typeface="Courier New" panose="02070309020205020404" pitchFamily="49" charset="0"/>
                <a:cs typeface="Courier New" panose="02070309020205020404" pitchFamily="49" charset="0"/>
              </a:rPr>
              <a:t> -</a:t>
            </a:r>
            <a:r>
              <a:rPr lang="en-US" sz="1999" dirty="0" err="1">
                <a:latin typeface="Courier New" panose="02070309020205020404" pitchFamily="49" charset="0"/>
                <a:cs typeface="Courier New" panose="02070309020205020404" pitchFamily="49" charset="0"/>
              </a:rPr>
              <a:t>DestContext</a:t>
            </a:r>
            <a:r>
              <a:rPr lang="en-US" sz="1999" dirty="0">
                <a:latin typeface="Courier New" panose="02070309020205020404" pitchFamily="49" charset="0"/>
                <a:cs typeface="Courier New" panose="02070309020205020404" pitchFamily="49" charset="0"/>
              </a:rPr>
              <a:t> $</a:t>
            </a:r>
            <a:r>
              <a:rPr lang="en-US" sz="1999" dirty="0" err="1">
                <a:latin typeface="Courier New" panose="02070309020205020404" pitchFamily="49" charset="0"/>
                <a:cs typeface="Courier New" panose="02070309020205020404" pitchFamily="49" charset="0"/>
              </a:rPr>
              <a:t>DestStorageContext</a:t>
            </a:r>
            <a:r>
              <a:rPr lang="en-US" sz="1999" dirty="0">
                <a:latin typeface="Courier New" panose="02070309020205020404" pitchFamily="49" charset="0"/>
                <a:cs typeface="Courier New" panose="02070309020205020404" pitchFamily="49" charset="0"/>
              </a:rPr>
              <a:t> `</a:t>
            </a:r>
            <a:br>
              <a:rPr lang="en-US" sz="1999" dirty="0">
                <a:latin typeface="Courier New" panose="02070309020205020404" pitchFamily="49" charset="0"/>
                <a:cs typeface="Courier New" panose="02070309020205020404" pitchFamily="49" charset="0"/>
              </a:rPr>
            </a:br>
            <a:r>
              <a:rPr lang="en-US" sz="1999" dirty="0">
                <a:latin typeface="Courier New" panose="02070309020205020404" pitchFamily="49" charset="0"/>
                <a:cs typeface="Courier New" panose="02070309020205020404" pitchFamily="49" charset="0"/>
              </a:rPr>
              <a:t>-</a:t>
            </a:r>
            <a:r>
              <a:rPr lang="en-US" sz="1999" dirty="0" err="1">
                <a:latin typeface="Courier New" panose="02070309020205020404" pitchFamily="49" charset="0"/>
                <a:cs typeface="Courier New" panose="02070309020205020404" pitchFamily="49" charset="0"/>
              </a:rPr>
              <a:t>DestContainer</a:t>
            </a:r>
            <a:r>
              <a:rPr lang="en-US" sz="1999" dirty="0">
                <a:latin typeface="Courier New" panose="02070309020205020404" pitchFamily="49" charset="0"/>
                <a:cs typeface="Courier New" panose="02070309020205020404" pitchFamily="49" charset="0"/>
              </a:rPr>
              <a:t> '</a:t>
            </a:r>
            <a:r>
              <a:rPr lang="en-US" sz="1999" dirty="0" err="1">
                <a:latin typeface="Courier New" panose="02070309020205020404" pitchFamily="49" charset="0"/>
                <a:cs typeface="Courier New" panose="02070309020205020404" pitchFamily="49" charset="0"/>
              </a:rPr>
              <a:t>vhds</a:t>
            </a:r>
            <a:r>
              <a:rPr lang="en-US" sz="1999" dirty="0">
                <a:latin typeface="Courier New" panose="02070309020205020404" pitchFamily="49" charset="0"/>
                <a:cs typeface="Courier New" panose="02070309020205020404" pitchFamily="49" charset="0"/>
              </a:rPr>
              <a:t>' -</a:t>
            </a:r>
            <a:r>
              <a:rPr lang="en-US" sz="1999" dirty="0" err="1">
                <a:latin typeface="Courier New" panose="02070309020205020404" pitchFamily="49" charset="0"/>
                <a:cs typeface="Courier New" panose="02070309020205020404" pitchFamily="49" charset="0"/>
              </a:rPr>
              <a:t>DestBlob</a:t>
            </a:r>
            <a:r>
              <a:rPr lang="en-US" sz="1999" dirty="0">
                <a:latin typeface="Courier New" panose="02070309020205020404" pitchFamily="49" charset="0"/>
                <a:cs typeface="Courier New" panose="02070309020205020404" pitchFamily="49" charset="0"/>
              </a:rPr>
              <a:t> $</a:t>
            </a:r>
            <a:r>
              <a:rPr lang="en-US" sz="1999" dirty="0" err="1">
                <a:latin typeface="Courier New" panose="02070309020205020404" pitchFamily="49" charset="0"/>
                <a:cs typeface="Courier New" panose="02070309020205020404" pitchFamily="49" charset="0"/>
              </a:rPr>
              <a:t>Blob.Name</a:t>
            </a:r>
            <a:endParaRPr lang="en-US" sz="1999"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8176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Graphical Tools for Azure Storage Management</a:t>
            </a:r>
          </a:p>
        </p:txBody>
      </p:sp>
      <p:sp>
        <p:nvSpPr>
          <p:cNvPr id="3" name="Content Placeholder 2"/>
          <p:cNvSpPr>
            <a:spLocks noGrp="1"/>
          </p:cNvSpPr>
          <p:nvPr>
            <p:ph idx="1"/>
          </p:nvPr>
        </p:nvSpPr>
        <p:spPr/>
        <p:txBody>
          <a:bodyPr/>
          <a:lstStyle/>
          <a:p>
            <a:r>
              <a:rPr lang="en-US" dirty="0">
                <a:hlinkClick r:id="rId3"/>
              </a:rPr>
              <a:t>http://clumsyleaf.com/products/cloudxplorer</a:t>
            </a:r>
            <a:endParaRPr lang="en-US" dirty="0"/>
          </a:p>
          <a:p>
            <a:r>
              <a:rPr lang="en-US" dirty="0"/>
              <a:t>Easy integration with Azure Storage to explore and manage</a:t>
            </a:r>
          </a:p>
          <a:p>
            <a:r>
              <a:rPr lang="en-US" dirty="0"/>
              <a:t>Utilizes Access Keys for Azure Storage account</a:t>
            </a:r>
          </a:p>
          <a:p>
            <a:pPr lvl="1"/>
            <a:r>
              <a:rPr lang="en-US" dirty="0"/>
              <a:t>Available in the properties of Azure Storage Account</a:t>
            </a:r>
          </a:p>
          <a:p>
            <a:pPr lvl="1"/>
            <a:r>
              <a:rPr lang="en-US" dirty="0"/>
              <a:t>Keys should be protected as provide direct access to account</a:t>
            </a:r>
          </a:p>
          <a:p>
            <a:pPr lvl="1"/>
            <a:r>
              <a:rPr lang="en-US" dirty="0"/>
              <a:t>Primary and Secondary keys available to enable continued access by an application if one of the keys need to be regenerated</a:t>
            </a:r>
          </a:p>
          <a:p>
            <a:r>
              <a:rPr lang="en-US" dirty="0"/>
              <a:t>Azure Storage Explorer at </a:t>
            </a:r>
            <a:r>
              <a:rPr lang="en-US" dirty="0">
                <a:hlinkClick r:id="rId4"/>
              </a:rPr>
              <a:t>http://storageexplorer.com/</a:t>
            </a:r>
            <a:endParaRPr lang="en-US" dirty="0"/>
          </a:p>
          <a:p>
            <a:pPr lvl="1"/>
            <a:r>
              <a:rPr lang="en-US" dirty="0"/>
              <a:t>Authentication using Azure AD or storage key</a:t>
            </a:r>
          </a:p>
          <a:p>
            <a:pPr lvl="1"/>
            <a:r>
              <a:rPr lang="en-US" dirty="0"/>
              <a:t>Free tool from Microsoft</a:t>
            </a:r>
          </a:p>
        </p:txBody>
      </p:sp>
    </p:spTree>
    <p:extLst>
      <p:ext uri="{BB962C8B-B14F-4D97-AF65-F5344CB8AC3E}">
        <p14:creationId xmlns:p14="http://schemas.microsoft.com/office/powerpoint/2010/main" val="2511984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Import and Export to Azure</a:t>
            </a:r>
          </a:p>
        </p:txBody>
      </p:sp>
      <p:sp>
        <p:nvSpPr>
          <p:cNvPr id="3" name="Content Placeholder 2"/>
          <p:cNvSpPr>
            <a:spLocks noGrp="1"/>
          </p:cNvSpPr>
          <p:nvPr>
            <p:ph idx="1"/>
          </p:nvPr>
        </p:nvSpPr>
        <p:spPr/>
        <p:txBody>
          <a:bodyPr>
            <a:normAutofit/>
          </a:bodyPr>
          <a:lstStyle/>
          <a:p>
            <a:r>
              <a:rPr lang="en-US" dirty="0"/>
              <a:t>PowerShell can be used to import and export data to Azure</a:t>
            </a:r>
          </a:p>
          <a:p>
            <a:pPr marL="292520" lvl="2" indent="-91413">
              <a:spcBef>
                <a:spcPts val="1300"/>
              </a:spcBef>
            </a:pPr>
            <a:r>
              <a:rPr lang="en-US" i="0" dirty="0"/>
              <a:t>Add-</a:t>
            </a:r>
            <a:r>
              <a:rPr lang="en-US" i="0" dirty="0" err="1"/>
              <a:t>AzureVhd</a:t>
            </a:r>
            <a:r>
              <a:rPr lang="en-US" i="0" dirty="0"/>
              <a:t> -</a:t>
            </a:r>
            <a:r>
              <a:rPr lang="en-US" i="0" dirty="0" err="1"/>
              <a:t>LocalFilePath</a:t>
            </a:r>
            <a:r>
              <a:rPr lang="en-US" i="0" dirty="0"/>
              <a:t> $</a:t>
            </a:r>
            <a:r>
              <a:rPr lang="en-US" i="0" dirty="0" err="1"/>
              <a:t>sourceVHD</a:t>
            </a:r>
            <a:r>
              <a:rPr lang="en-US" i="0" dirty="0"/>
              <a:t> -Destination $</a:t>
            </a:r>
            <a:r>
              <a:rPr lang="en-US" i="0" dirty="0" err="1"/>
              <a:t>destinationVHD</a:t>
            </a:r>
            <a:r>
              <a:rPr lang="en-US" i="0" dirty="0"/>
              <a:t> `</a:t>
            </a:r>
            <a:br>
              <a:rPr lang="en-US" i="0" dirty="0"/>
            </a:br>
            <a:r>
              <a:rPr lang="en-US" i="0" dirty="0"/>
              <a:t>-</a:t>
            </a:r>
            <a:r>
              <a:rPr lang="en-US" i="0" dirty="0" err="1"/>
              <a:t>NumberOfUploaderThreads</a:t>
            </a:r>
            <a:r>
              <a:rPr lang="en-US" i="0" dirty="0"/>
              <a:t> 5</a:t>
            </a:r>
            <a:br>
              <a:rPr lang="en-US" i="0" dirty="0"/>
            </a:br>
            <a:r>
              <a:rPr lang="en-US" i="0" dirty="0"/>
              <a:t>Add-</a:t>
            </a:r>
            <a:r>
              <a:rPr lang="en-US" i="0" dirty="0" err="1"/>
              <a:t>AzureDisk</a:t>
            </a:r>
            <a:r>
              <a:rPr lang="en-US" i="0" dirty="0"/>
              <a:t> -</a:t>
            </a:r>
            <a:r>
              <a:rPr lang="en-US" i="0" dirty="0" err="1"/>
              <a:t>DiskName</a:t>
            </a:r>
            <a:r>
              <a:rPr lang="en-US" i="0" dirty="0"/>
              <a:t> 'win1' -</a:t>
            </a:r>
            <a:r>
              <a:rPr lang="en-US" i="0" dirty="0" err="1"/>
              <a:t>MediaLocation</a:t>
            </a:r>
            <a:r>
              <a:rPr lang="en-US" i="0" dirty="0"/>
              <a:t> $</a:t>
            </a:r>
            <a:r>
              <a:rPr lang="en-US" i="0" dirty="0" err="1"/>
              <a:t>destinationVHD</a:t>
            </a:r>
            <a:r>
              <a:rPr lang="en-US" i="0" dirty="0"/>
              <a:t> Label 'win1' -OS "Windows" </a:t>
            </a:r>
          </a:p>
          <a:p>
            <a:r>
              <a:rPr lang="en-US" dirty="0"/>
              <a:t>Azure has Import/Export service</a:t>
            </a:r>
          </a:p>
          <a:p>
            <a:pPr lvl="1"/>
            <a:r>
              <a:rPr lang="en-US" dirty="0"/>
              <a:t>Enables data to be copied to a 3.5 inch SATA II/III drive </a:t>
            </a:r>
            <a:r>
              <a:rPr lang="en-US" dirty="0" smtClean="0"/>
              <a:t>&lt;=8 </a:t>
            </a:r>
            <a:r>
              <a:rPr lang="en-US" dirty="0"/>
              <a:t>TB and shipped to/from Azure</a:t>
            </a:r>
          </a:p>
          <a:p>
            <a:pPr lvl="1"/>
            <a:r>
              <a:rPr lang="en-US" dirty="0"/>
              <a:t>Data is encrypted using BitLocker</a:t>
            </a:r>
          </a:p>
          <a:p>
            <a:pPr lvl="1"/>
            <a:r>
              <a:rPr lang="en-US" dirty="0"/>
              <a:t>A Drive Preparation Tool is used via a Storage Account</a:t>
            </a:r>
          </a:p>
          <a:p>
            <a:pPr lvl="1"/>
            <a:r>
              <a:rPr lang="en-US" dirty="0"/>
              <a:t>Each job can consist of up to 10 hard </a:t>
            </a:r>
            <a:r>
              <a:rPr lang="en-US" dirty="0" smtClean="0"/>
              <a:t>disks</a:t>
            </a:r>
            <a:endParaRPr lang="en-US" dirty="0"/>
          </a:p>
          <a:p>
            <a:pPr lvl="1"/>
            <a:endParaRPr lang="en-US" dirty="0"/>
          </a:p>
        </p:txBody>
      </p:sp>
    </p:spTree>
    <p:extLst>
      <p:ext uri="{BB962C8B-B14F-4D97-AF65-F5344CB8AC3E}">
        <p14:creationId xmlns:p14="http://schemas.microsoft.com/office/powerpoint/2010/main" val="3022210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StorSimple</a:t>
            </a:r>
            <a:endParaRPr lang="en-US" dirty="0"/>
          </a:p>
        </p:txBody>
      </p:sp>
      <p:sp>
        <p:nvSpPr>
          <p:cNvPr id="3" name="Content Placeholder 2"/>
          <p:cNvSpPr>
            <a:spLocks noGrp="1"/>
          </p:cNvSpPr>
          <p:nvPr>
            <p:ph idx="1"/>
          </p:nvPr>
        </p:nvSpPr>
        <p:spPr/>
        <p:txBody>
          <a:bodyPr/>
          <a:lstStyle/>
          <a:p>
            <a:r>
              <a:rPr lang="en-US" dirty="0" smtClean="0"/>
              <a:t>An on-premises appliance utilizing SSD and HDD drives in addition to Azure Storage to provide very large capacity solutions</a:t>
            </a:r>
          </a:p>
          <a:p>
            <a:r>
              <a:rPr lang="en-US" dirty="0" smtClean="0"/>
              <a:t>Enables hot, cold and archival type tiers</a:t>
            </a:r>
          </a:p>
          <a:p>
            <a:r>
              <a:rPr lang="en-US" dirty="0" smtClean="0"/>
              <a:t>All data backed up to Azure and encrypted via secure key</a:t>
            </a:r>
          </a:p>
          <a:p>
            <a:r>
              <a:rPr lang="en-US" dirty="0" smtClean="0"/>
              <a:t>Clients connect via iSCSI and see all data even that in Azure only</a:t>
            </a:r>
          </a:p>
          <a:p>
            <a:r>
              <a:rPr lang="en-US" dirty="0" smtClean="0"/>
              <a:t>Cloud Appliance also available to run in Azure as part of </a:t>
            </a:r>
            <a:r>
              <a:rPr lang="en-US" smtClean="0"/>
              <a:t>DR planning</a:t>
            </a:r>
            <a:endParaRPr lang="en-US" dirty="0" smtClean="0"/>
          </a:p>
          <a:p>
            <a:r>
              <a:rPr lang="en-US" dirty="0" smtClean="0"/>
              <a:t>Virtual Appliance for on-premises to run on Hyper-V and VMware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57</a:t>
            </a:fld>
            <a:endParaRPr lang="en-US" dirty="0"/>
          </a:p>
        </p:txBody>
      </p:sp>
    </p:spTree>
    <p:extLst>
      <p:ext uri="{BB962C8B-B14F-4D97-AF65-F5344CB8AC3E}">
        <p14:creationId xmlns:p14="http://schemas.microsoft.com/office/powerpoint/2010/main" val="993226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“as a Service”</a:t>
            </a:r>
          </a:p>
        </p:txBody>
      </p:sp>
      <p:grpSp>
        <p:nvGrpSpPr>
          <p:cNvPr id="63" name="Group 62"/>
          <p:cNvGrpSpPr/>
          <p:nvPr/>
        </p:nvGrpSpPr>
        <p:grpSpPr>
          <a:xfrm>
            <a:off x="3620007" y="1756152"/>
            <a:ext cx="2646673" cy="4537555"/>
            <a:chOff x="3620951" y="1755716"/>
            <a:chExt cx="2647362" cy="4538737"/>
          </a:xfrm>
        </p:grpSpPr>
        <p:sp>
          <p:nvSpPr>
            <p:cNvPr id="26" name="TextBox 56"/>
            <p:cNvSpPr txBox="1"/>
            <p:nvPr/>
          </p:nvSpPr>
          <p:spPr>
            <a:xfrm flipH="1">
              <a:off x="5852707" y="4637058"/>
              <a:ext cx="415606" cy="153133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solidFill>
                    <a:srgbClr val="0070C0"/>
                  </a:solidFill>
                  <a:latin typeface="Segoe UI" pitchFamily="34" charset="0"/>
                  <a:ea typeface="Segoe UI" pitchFamily="34" charset="0"/>
                  <a:cs typeface="Segoe UI" pitchFamily="34" charset="0"/>
                </a:rPr>
                <a:t>Vendor Manages</a:t>
              </a:r>
            </a:p>
          </p:txBody>
        </p:sp>
        <p:grpSp>
          <p:nvGrpSpPr>
            <p:cNvPr id="58" name="Group 57"/>
            <p:cNvGrpSpPr/>
            <p:nvPr/>
          </p:nvGrpSpPr>
          <p:grpSpPr>
            <a:xfrm>
              <a:off x="3620951" y="1755716"/>
              <a:ext cx="2351989" cy="4538737"/>
              <a:chOff x="3620951" y="1755716"/>
              <a:chExt cx="2351989" cy="4538737"/>
            </a:xfrm>
          </p:grpSpPr>
          <p:grpSp>
            <p:nvGrpSpPr>
              <p:cNvPr id="15" name="Group 14"/>
              <p:cNvGrpSpPr/>
              <p:nvPr/>
            </p:nvGrpSpPr>
            <p:grpSpPr>
              <a:xfrm>
                <a:off x="4096869" y="2274903"/>
                <a:ext cx="1638240" cy="4019550"/>
                <a:chOff x="2705100" y="2381250"/>
                <a:chExt cx="1371600" cy="4019550"/>
              </a:xfrm>
            </p:grpSpPr>
            <p:sp>
              <p:nvSpPr>
                <p:cNvPr id="16" name="Rounded Rectangle 15"/>
                <p:cNvSpPr/>
                <p:nvPr/>
              </p:nvSpPr>
              <p:spPr>
                <a:xfrm>
                  <a:off x="2705100" y="5564983"/>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Storage</a:t>
                  </a:r>
                </a:p>
              </p:txBody>
            </p:sp>
            <p:sp>
              <p:nvSpPr>
                <p:cNvPr id="17" name="Rounded Rectangle 16"/>
                <p:cNvSpPr/>
                <p:nvPr/>
              </p:nvSpPr>
              <p:spPr>
                <a:xfrm>
                  <a:off x="2705100" y="5110164"/>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Servers</a:t>
                  </a:r>
                </a:p>
              </p:txBody>
            </p:sp>
            <p:sp>
              <p:nvSpPr>
                <p:cNvPr id="18" name="Rounded Rectangle 17"/>
                <p:cNvSpPr/>
                <p:nvPr/>
              </p:nvSpPr>
              <p:spPr>
                <a:xfrm>
                  <a:off x="2705100" y="6019800"/>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Networking</a:t>
                  </a:r>
                </a:p>
              </p:txBody>
            </p:sp>
            <p:sp>
              <p:nvSpPr>
                <p:cNvPr id="19" name="Rounded Rectangle 18"/>
                <p:cNvSpPr/>
                <p:nvPr/>
              </p:nvSpPr>
              <p:spPr>
                <a:xfrm>
                  <a:off x="270510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88"/>
                  <a:r>
                    <a:rPr lang="en-US" sz="1500" dirty="0">
                      <a:latin typeface="Segoe UI" pitchFamily="34" charset="0"/>
                      <a:ea typeface="Segoe UI" pitchFamily="34" charset="0"/>
                      <a:cs typeface="Segoe UI" pitchFamily="34" charset="0"/>
                    </a:rPr>
                    <a:t>O/S</a:t>
                  </a:r>
                </a:p>
              </p:txBody>
            </p:sp>
            <p:sp>
              <p:nvSpPr>
                <p:cNvPr id="20" name="Rounded Rectangle 19"/>
                <p:cNvSpPr/>
                <p:nvPr/>
              </p:nvSpPr>
              <p:spPr>
                <a:xfrm>
                  <a:off x="270510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Middleware</a:t>
                  </a:r>
                </a:p>
              </p:txBody>
            </p:sp>
            <p:sp>
              <p:nvSpPr>
                <p:cNvPr id="21" name="Rounded Rectangle 20"/>
                <p:cNvSpPr/>
                <p:nvPr/>
              </p:nvSpPr>
              <p:spPr>
                <a:xfrm>
                  <a:off x="2705100" y="4655345"/>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dirty="0">
                      <a:solidFill>
                        <a:schemeClr val="bg1"/>
                      </a:solidFill>
                      <a:latin typeface="Segoe UI" pitchFamily="34" charset="0"/>
                      <a:ea typeface="Segoe UI" pitchFamily="34" charset="0"/>
                      <a:cs typeface="Segoe UI" pitchFamily="34" charset="0"/>
                    </a:rPr>
                    <a:t>Virtualization</a:t>
                  </a:r>
                </a:p>
              </p:txBody>
            </p:sp>
            <p:sp>
              <p:nvSpPr>
                <p:cNvPr id="22" name="Rounded Rectangle 21"/>
                <p:cNvSpPr/>
                <p:nvPr/>
              </p:nvSpPr>
              <p:spPr>
                <a:xfrm>
                  <a:off x="270510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Data</a:t>
                  </a:r>
                </a:p>
              </p:txBody>
            </p:sp>
            <p:sp>
              <p:nvSpPr>
                <p:cNvPr id="23" name="Rounded Rectangle 22"/>
                <p:cNvSpPr/>
                <p:nvPr/>
              </p:nvSpPr>
              <p:spPr>
                <a:xfrm>
                  <a:off x="270510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00" dirty="0">
                      <a:latin typeface="Segoe UI" pitchFamily="34" charset="0"/>
                      <a:ea typeface="Segoe UI" pitchFamily="34" charset="0"/>
                      <a:cs typeface="Segoe UI" pitchFamily="34" charset="0"/>
                    </a:rPr>
                    <a:t>Applications</a:t>
                  </a:r>
                </a:p>
              </p:txBody>
            </p:sp>
            <p:sp>
              <p:nvSpPr>
                <p:cNvPr id="24" name="Rounded Rectangle 23"/>
                <p:cNvSpPr/>
                <p:nvPr/>
              </p:nvSpPr>
              <p:spPr>
                <a:xfrm>
                  <a:off x="270510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Runtime</a:t>
                  </a:r>
                </a:p>
              </p:txBody>
            </p:sp>
          </p:grpSp>
          <p:sp>
            <p:nvSpPr>
              <p:cNvPr id="25" name="Left Brace 24"/>
              <p:cNvSpPr/>
              <p:nvPr/>
            </p:nvSpPr>
            <p:spPr>
              <a:xfrm flipH="1">
                <a:off x="5744340" y="4507889"/>
                <a:ext cx="228600" cy="1764000"/>
              </a:xfrm>
              <a:prstGeom prst="leftBrace">
                <a:avLst>
                  <a:gd name="adj1" fmla="val 0"/>
                  <a:gd name="adj2" fmla="val 50000"/>
                </a:avLst>
              </a:prstGeom>
              <a:ln>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dirty="0">
                  <a:latin typeface="Segoe UI" pitchFamily="34" charset="0"/>
                  <a:ea typeface="Segoe UI" pitchFamily="34" charset="0"/>
                  <a:cs typeface="Segoe UI" pitchFamily="34" charset="0"/>
                </a:endParaRPr>
              </a:p>
            </p:txBody>
          </p:sp>
          <p:sp>
            <p:nvSpPr>
              <p:cNvPr id="27" name="Left Brace 26"/>
              <p:cNvSpPr/>
              <p:nvPr/>
            </p:nvSpPr>
            <p:spPr>
              <a:xfrm>
                <a:off x="3958361" y="2274903"/>
                <a:ext cx="133350" cy="2200276"/>
              </a:xfrm>
              <a:prstGeom prst="leftBrace">
                <a:avLst>
                  <a:gd name="adj1" fmla="val 0"/>
                  <a:gd name="adj2" fmla="val 50000"/>
                </a:avLst>
              </a:prstGeom>
              <a:ln>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dirty="0">
                  <a:latin typeface="Segoe UI" pitchFamily="34" charset="0"/>
                  <a:ea typeface="Segoe UI" pitchFamily="34" charset="0"/>
                  <a:cs typeface="Segoe UI" pitchFamily="34" charset="0"/>
                </a:endParaRPr>
              </a:p>
            </p:txBody>
          </p:sp>
          <p:sp>
            <p:nvSpPr>
              <p:cNvPr id="28" name="TextBox 58"/>
              <p:cNvSpPr txBox="1"/>
              <p:nvPr/>
            </p:nvSpPr>
            <p:spPr>
              <a:xfrm>
                <a:off x="3620951" y="2834394"/>
                <a:ext cx="415606" cy="1140096"/>
              </a:xfrm>
              <a:prstGeom prst="rect">
                <a:avLst/>
              </a:prstGeom>
              <a:noFill/>
              <a:ln>
                <a:noFill/>
              </a:ln>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latin typeface="Segoe UI" pitchFamily="34" charset="0"/>
                    <a:ea typeface="Segoe UI" pitchFamily="34" charset="0"/>
                    <a:cs typeface="Segoe UI" pitchFamily="34" charset="0"/>
                  </a:rPr>
                  <a:t>You manage</a:t>
                </a:r>
              </a:p>
            </p:txBody>
          </p:sp>
          <p:sp>
            <p:nvSpPr>
              <p:cNvPr id="55" name="TextBox 54"/>
              <p:cNvSpPr txBox="1"/>
              <p:nvPr/>
            </p:nvSpPr>
            <p:spPr>
              <a:xfrm>
                <a:off x="4159340" y="1755716"/>
                <a:ext cx="1513299" cy="500137"/>
              </a:xfrm>
              <a:prstGeom prst="rect">
                <a:avLst/>
              </a:prstGeom>
              <a:noFill/>
            </p:spPr>
            <p:txBody>
              <a:bodyPr wrap="none" rtlCol="0">
                <a:spAutoFit/>
              </a:bodyPr>
              <a:lstStyle/>
              <a:p>
                <a:pPr algn="ctr"/>
                <a:r>
                  <a:rPr lang="en-US" sz="1600" b="1" dirty="0">
                    <a:solidFill>
                      <a:srgbClr val="0070C0"/>
                    </a:solidFill>
                    <a:latin typeface="Segoe UI" pitchFamily="34" charset="0"/>
                    <a:ea typeface="Segoe UI" pitchFamily="34" charset="0"/>
                    <a:cs typeface="Segoe UI" pitchFamily="34" charset="0"/>
                  </a:rPr>
                  <a:t>Infrastructure</a:t>
                </a:r>
              </a:p>
              <a:p>
                <a:pPr algn="ctr"/>
                <a:r>
                  <a:rPr lang="en-US" sz="1050" b="1" dirty="0">
                    <a:solidFill>
                      <a:srgbClr val="0070C0"/>
                    </a:solidFill>
                    <a:latin typeface="Segoe UI" pitchFamily="34" charset="0"/>
                    <a:ea typeface="Segoe UI" pitchFamily="34" charset="0"/>
                    <a:cs typeface="Segoe UI" pitchFamily="34" charset="0"/>
                  </a:rPr>
                  <a:t>as a Service</a:t>
                </a:r>
              </a:p>
            </p:txBody>
          </p:sp>
        </p:grpSp>
      </p:grpSp>
      <p:grpSp>
        <p:nvGrpSpPr>
          <p:cNvPr id="61" name="Group 60"/>
          <p:cNvGrpSpPr/>
          <p:nvPr/>
        </p:nvGrpSpPr>
        <p:grpSpPr>
          <a:xfrm>
            <a:off x="5763634" y="1756151"/>
            <a:ext cx="2644986" cy="4545826"/>
            <a:chOff x="5765135" y="1755715"/>
            <a:chExt cx="2645675" cy="4547010"/>
          </a:xfrm>
        </p:grpSpPr>
        <p:sp>
          <p:nvSpPr>
            <p:cNvPr id="29" name="Left Brace 28"/>
            <p:cNvSpPr/>
            <p:nvPr/>
          </p:nvSpPr>
          <p:spPr>
            <a:xfrm flipH="1">
              <a:off x="7896958" y="3179777"/>
              <a:ext cx="209580" cy="3122948"/>
            </a:xfrm>
            <a:prstGeom prst="leftBrace">
              <a:avLst>
                <a:gd name="adj1" fmla="val 0"/>
                <a:gd name="adj2" fmla="val 50000"/>
              </a:avLst>
            </a:prstGeom>
            <a:ln>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dirty="0">
                <a:latin typeface="Segoe UI" pitchFamily="34" charset="0"/>
                <a:ea typeface="Segoe UI" pitchFamily="34" charset="0"/>
                <a:cs typeface="Segoe UI" pitchFamily="34" charset="0"/>
              </a:endParaRPr>
            </a:p>
          </p:txBody>
        </p:sp>
        <p:sp>
          <p:nvSpPr>
            <p:cNvPr id="30" name="TextBox 54"/>
            <p:cNvSpPr txBox="1"/>
            <p:nvPr/>
          </p:nvSpPr>
          <p:spPr>
            <a:xfrm flipH="1">
              <a:off x="7995204" y="3951257"/>
              <a:ext cx="415606" cy="153133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solidFill>
                    <a:srgbClr val="0070C0"/>
                  </a:solidFill>
                  <a:latin typeface="Segoe UI" pitchFamily="34" charset="0"/>
                  <a:ea typeface="Segoe UI" pitchFamily="34" charset="0"/>
                  <a:cs typeface="Segoe UI" pitchFamily="34" charset="0"/>
                </a:rPr>
                <a:t>Vendor Manages</a:t>
              </a:r>
            </a:p>
          </p:txBody>
        </p:sp>
        <p:sp>
          <p:nvSpPr>
            <p:cNvPr id="31" name="Left Brace 30"/>
            <p:cNvSpPr/>
            <p:nvPr/>
          </p:nvSpPr>
          <p:spPr>
            <a:xfrm>
              <a:off x="6087631" y="2255853"/>
              <a:ext cx="152400" cy="847725"/>
            </a:xfrm>
            <a:prstGeom prst="leftBrace">
              <a:avLst>
                <a:gd name="adj1" fmla="val 0"/>
                <a:gd name="adj2" fmla="val 50000"/>
              </a:avLst>
            </a:prstGeom>
            <a:ln>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dirty="0">
                <a:solidFill>
                  <a:srgbClr val="0070C0"/>
                </a:solidFill>
                <a:latin typeface="Segoe UI" pitchFamily="34" charset="0"/>
                <a:ea typeface="Segoe UI" pitchFamily="34" charset="0"/>
                <a:cs typeface="Segoe UI" pitchFamily="34" charset="0"/>
              </a:endParaRPr>
            </a:p>
          </p:txBody>
        </p:sp>
        <p:sp>
          <p:nvSpPr>
            <p:cNvPr id="32" name="TextBox 60"/>
            <p:cNvSpPr txBox="1"/>
            <p:nvPr/>
          </p:nvSpPr>
          <p:spPr>
            <a:xfrm>
              <a:off x="5765135" y="2173221"/>
              <a:ext cx="415606" cy="114009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latin typeface="Segoe UI" pitchFamily="34" charset="0"/>
                  <a:ea typeface="Segoe UI" pitchFamily="34" charset="0"/>
                  <a:cs typeface="Segoe UI" pitchFamily="34" charset="0"/>
                </a:rPr>
                <a:t>You manage</a:t>
              </a:r>
            </a:p>
          </p:txBody>
        </p:sp>
        <p:grpSp>
          <p:nvGrpSpPr>
            <p:cNvPr id="33" name="Group 32"/>
            <p:cNvGrpSpPr/>
            <p:nvPr/>
          </p:nvGrpSpPr>
          <p:grpSpPr>
            <a:xfrm>
              <a:off x="6249459" y="2274903"/>
              <a:ext cx="1638239" cy="4019550"/>
              <a:chOff x="4857690" y="2381250"/>
              <a:chExt cx="1371600" cy="4019550"/>
            </a:xfrm>
          </p:grpSpPr>
          <p:sp>
            <p:nvSpPr>
              <p:cNvPr id="34" name="Rounded Rectangle 33"/>
              <p:cNvSpPr/>
              <p:nvPr/>
            </p:nvSpPr>
            <p:spPr>
              <a:xfrm>
                <a:off x="4857690" y="5564983"/>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Storage</a:t>
                </a:r>
              </a:p>
            </p:txBody>
          </p:sp>
          <p:sp>
            <p:nvSpPr>
              <p:cNvPr id="35" name="Rounded Rectangle 34"/>
              <p:cNvSpPr/>
              <p:nvPr/>
            </p:nvSpPr>
            <p:spPr>
              <a:xfrm>
                <a:off x="4857690" y="5110164"/>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Servers</a:t>
                </a:r>
              </a:p>
            </p:txBody>
          </p:sp>
          <p:sp>
            <p:nvSpPr>
              <p:cNvPr id="36" name="Rounded Rectangle 35"/>
              <p:cNvSpPr/>
              <p:nvPr/>
            </p:nvSpPr>
            <p:spPr>
              <a:xfrm>
                <a:off x="4857690" y="6019800"/>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Networking</a:t>
                </a:r>
              </a:p>
            </p:txBody>
          </p:sp>
          <p:sp>
            <p:nvSpPr>
              <p:cNvPr id="37" name="Rounded Rectangle 36"/>
              <p:cNvSpPr/>
              <p:nvPr/>
            </p:nvSpPr>
            <p:spPr>
              <a:xfrm>
                <a:off x="4857690" y="4200526"/>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O/S</a:t>
                </a:r>
              </a:p>
            </p:txBody>
          </p:sp>
          <p:sp>
            <p:nvSpPr>
              <p:cNvPr id="38" name="Rounded Rectangle 37"/>
              <p:cNvSpPr/>
              <p:nvPr/>
            </p:nvSpPr>
            <p:spPr>
              <a:xfrm>
                <a:off x="4857690" y="3745707"/>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Middleware</a:t>
                </a:r>
              </a:p>
            </p:txBody>
          </p:sp>
          <p:sp>
            <p:nvSpPr>
              <p:cNvPr id="39" name="Rounded Rectangle 38"/>
              <p:cNvSpPr/>
              <p:nvPr/>
            </p:nvSpPr>
            <p:spPr>
              <a:xfrm>
                <a:off x="4857690" y="4655345"/>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dirty="0">
                    <a:solidFill>
                      <a:schemeClr val="bg1"/>
                    </a:solidFill>
                    <a:latin typeface="Segoe UI" pitchFamily="34" charset="0"/>
                    <a:ea typeface="Segoe UI" pitchFamily="34" charset="0"/>
                    <a:cs typeface="Segoe UI" pitchFamily="34" charset="0"/>
                  </a:rPr>
                  <a:t>Virtualization</a:t>
                </a:r>
              </a:p>
            </p:txBody>
          </p:sp>
          <p:sp>
            <p:nvSpPr>
              <p:cNvPr id="40" name="Rounded Rectangle 39"/>
              <p:cNvSpPr/>
              <p:nvPr/>
            </p:nvSpPr>
            <p:spPr>
              <a:xfrm>
                <a:off x="485769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00" dirty="0">
                    <a:latin typeface="Segoe UI" pitchFamily="34" charset="0"/>
                    <a:ea typeface="Segoe UI" pitchFamily="34" charset="0"/>
                    <a:cs typeface="Segoe UI" pitchFamily="34" charset="0"/>
                  </a:rPr>
                  <a:t>Applications</a:t>
                </a:r>
              </a:p>
            </p:txBody>
          </p:sp>
          <p:sp>
            <p:nvSpPr>
              <p:cNvPr id="41" name="Rounded Rectangle 40"/>
              <p:cNvSpPr/>
              <p:nvPr/>
            </p:nvSpPr>
            <p:spPr>
              <a:xfrm>
                <a:off x="4857690" y="3290888"/>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Runtime</a:t>
                </a:r>
              </a:p>
            </p:txBody>
          </p:sp>
          <p:sp>
            <p:nvSpPr>
              <p:cNvPr id="42" name="Rounded Rectangle 41"/>
              <p:cNvSpPr/>
              <p:nvPr/>
            </p:nvSpPr>
            <p:spPr>
              <a:xfrm>
                <a:off x="485769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Data</a:t>
                </a:r>
              </a:p>
            </p:txBody>
          </p:sp>
        </p:grpSp>
        <p:sp>
          <p:nvSpPr>
            <p:cNvPr id="56" name="TextBox 55"/>
            <p:cNvSpPr txBox="1"/>
            <p:nvPr/>
          </p:nvSpPr>
          <p:spPr>
            <a:xfrm>
              <a:off x="6551961" y="1755715"/>
              <a:ext cx="1033232" cy="500137"/>
            </a:xfrm>
            <a:prstGeom prst="rect">
              <a:avLst/>
            </a:prstGeom>
            <a:noFill/>
          </p:spPr>
          <p:txBody>
            <a:bodyPr wrap="none" rtlCol="0">
              <a:spAutoFit/>
            </a:bodyPr>
            <a:lstStyle/>
            <a:p>
              <a:pPr algn="ctr"/>
              <a:r>
                <a:rPr lang="en-US" sz="1600" b="1" dirty="0">
                  <a:solidFill>
                    <a:srgbClr val="0070C0"/>
                  </a:solidFill>
                  <a:latin typeface="Segoe UI" pitchFamily="34" charset="0"/>
                  <a:ea typeface="Segoe UI" pitchFamily="34" charset="0"/>
                  <a:cs typeface="Segoe UI" pitchFamily="34" charset="0"/>
                </a:rPr>
                <a:t>Platform</a:t>
              </a:r>
              <a:br>
                <a:rPr lang="en-US" sz="1600" b="1" dirty="0">
                  <a:solidFill>
                    <a:srgbClr val="0070C0"/>
                  </a:solidFill>
                  <a:latin typeface="Segoe UI" pitchFamily="34" charset="0"/>
                  <a:ea typeface="Segoe UI" pitchFamily="34" charset="0"/>
                  <a:cs typeface="Segoe UI" pitchFamily="34" charset="0"/>
                </a:rPr>
              </a:br>
              <a:r>
                <a:rPr lang="en-US" sz="1050" b="1" dirty="0">
                  <a:solidFill>
                    <a:srgbClr val="0070C0"/>
                  </a:solidFill>
                  <a:latin typeface="Segoe UI" pitchFamily="34" charset="0"/>
                  <a:ea typeface="Segoe UI" pitchFamily="34" charset="0"/>
                  <a:cs typeface="Segoe UI" pitchFamily="34" charset="0"/>
                </a:rPr>
                <a:t>as a Service</a:t>
              </a:r>
            </a:p>
          </p:txBody>
        </p:sp>
      </p:grpSp>
      <p:grpSp>
        <p:nvGrpSpPr>
          <p:cNvPr id="3" name="Group 2"/>
          <p:cNvGrpSpPr/>
          <p:nvPr/>
        </p:nvGrpSpPr>
        <p:grpSpPr>
          <a:xfrm>
            <a:off x="1457136" y="1756151"/>
            <a:ext cx="2209557" cy="4545826"/>
            <a:chOff x="1457515" y="1755715"/>
            <a:chExt cx="2210133" cy="4547010"/>
          </a:xfrm>
        </p:grpSpPr>
        <p:grpSp>
          <p:nvGrpSpPr>
            <p:cNvPr id="4" name="Group 3"/>
            <p:cNvGrpSpPr/>
            <p:nvPr/>
          </p:nvGrpSpPr>
          <p:grpSpPr>
            <a:xfrm>
              <a:off x="2029408" y="2274903"/>
              <a:ext cx="1638240" cy="4019550"/>
              <a:chOff x="637640" y="2381250"/>
              <a:chExt cx="1371600" cy="4019550"/>
            </a:xfrm>
          </p:grpSpPr>
          <p:sp>
            <p:nvSpPr>
              <p:cNvPr id="5" name="Rounded Rectangle 4"/>
              <p:cNvSpPr/>
              <p:nvPr/>
            </p:nvSpPr>
            <p:spPr>
              <a:xfrm>
                <a:off x="637640" y="5564983"/>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Storage</a:t>
                </a:r>
              </a:p>
            </p:txBody>
          </p:sp>
          <p:sp>
            <p:nvSpPr>
              <p:cNvPr id="6" name="Rounded Rectangle 5"/>
              <p:cNvSpPr/>
              <p:nvPr/>
            </p:nvSpPr>
            <p:spPr>
              <a:xfrm>
                <a:off x="637640" y="5110164"/>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Servers</a:t>
                </a:r>
              </a:p>
            </p:txBody>
          </p:sp>
          <p:sp>
            <p:nvSpPr>
              <p:cNvPr id="7" name="Rounded Rectangle 6"/>
              <p:cNvSpPr/>
              <p:nvPr/>
            </p:nvSpPr>
            <p:spPr>
              <a:xfrm>
                <a:off x="637640" y="601980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Networking</a:t>
                </a:r>
              </a:p>
            </p:txBody>
          </p:sp>
          <p:sp>
            <p:nvSpPr>
              <p:cNvPr id="8" name="Rounded Rectangle 7"/>
              <p:cNvSpPr/>
              <p:nvPr/>
            </p:nvSpPr>
            <p:spPr>
              <a:xfrm>
                <a:off x="63764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O/S</a:t>
                </a:r>
              </a:p>
            </p:txBody>
          </p:sp>
          <p:sp>
            <p:nvSpPr>
              <p:cNvPr id="9" name="Rounded Rectangle 8"/>
              <p:cNvSpPr/>
              <p:nvPr/>
            </p:nvSpPr>
            <p:spPr>
              <a:xfrm>
                <a:off x="63764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Middleware</a:t>
                </a:r>
              </a:p>
            </p:txBody>
          </p:sp>
          <p:sp>
            <p:nvSpPr>
              <p:cNvPr id="10" name="Rounded Rectangle 9"/>
              <p:cNvSpPr/>
              <p:nvPr/>
            </p:nvSpPr>
            <p:spPr>
              <a:xfrm>
                <a:off x="637640" y="4655345"/>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00" dirty="0">
                    <a:latin typeface="Segoe UI" pitchFamily="34" charset="0"/>
                    <a:ea typeface="Segoe UI" pitchFamily="34" charset="0"/>
                    <a:cs typeface="Segoe UI" pitchFamily="34" charset="0"/>
                  </a:rPr>
                  <a:t>Virtualization</a:t>
                </a:r>
              </a:p>
            </p:txBody>
          </p:sp>
          <p:sp>
            <p:nvSpPr>
              <p:cNvPr id="11" name="Rounded Rectangle 10"/>
              <p:cNvSpPr/>
              <p:nvPr/>
            </p:nvSpPr>
            <p:spPr>
              <a:xfrm>
                <a:off x="63764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Data</a:t>
                </a:r>
              </a:p>
            </p:txBody>
          </p:sp>
          <p:sp>
            <p:nvSpPr>
              <p:cNvPr id="12" name="Rounded Rectangle 11"/>
              <p:cNvSpPr/>
              <p:nvPr/>
            </p:nvSpPr>
            <p:spPr>
              <a:xfrm>
                <a:off x="63764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00" dirty="0">
                    <a:latin typeface="Segoe UI" pitchFamily="34" charset="0"/>
                    <a:ea typeface="Segoe UI" pitchFamily="34" charset="0"/>
                    <a:cs typeface="Segoe UI" pitchFamily="34" charset="0"/>
                  </a:rPr>
                  <a:t>Applications</a:t>
                </a:r>
              </a:p>
            </p:txBody>
          </p:sp>
          <p:sp>
            <p:nvSpPr>
              <p:cNvPr id="13" name="Rounded Rectangle 12"/>
              <p:cNvSpPr/>
              <p:nvPr/>
            </p:nvSpPr>
            <p:spPr>
              <a:xfrm>
                <a:off x="63764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500" dirty="0">
                    <a:latin typeface="Segoe UI" pitchFamily="34" charset="0"/>
                    <a:ea typeface="Segoe UI" pitchFamily="34" charset="0"/>
                    <a:cs typeface="Segoe UI" pitchFamily="34" charset="0"/>
                  </a:rPr>
                  <a:t>Runtime</a:t>
                </a:r>
              </a:p>
            </p:txBody>
          </p:sp>
        </p:grpSp>
        <p:sp>
          <p:nvSpPr>
            <p:cNvPr id="14" name="TextBox 52"/>
            <p:cNvSpPr txBox="1"/>
            <p:nvPr/>
          </p:nvSpPr>
          <p:spPr>
            <a:xfrm>
              <a:off x="1457515" y="3658704"/>
              <a:ext cx="415530" cy="1140060"/>
            </a:xfrm>
            <a:prstGeom prst="rect">
              <a:avLst/>
            </a:prstGeom>
            <a:noFill/>
            <a:ln>
              <a:noFill/>
            </a:ln>
          </p:spPr>
          <p:txBody>
            <a:bodyPr vert="vert270" wrap="none" lIns="91402" tIns="45702" rIns="91402" bIns="4570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latin typeface="Segoe UI" pitchFamily="34" charset="0"/>
                  <a:ea typeface="Segoe UI" pitchFamily="34" charset="0"/>
                  <a:cs typeface="Segoe UI" pitchFamily="34" charset="0"/>
                </a:rPr>
                <a:t>You manage</a:t>
              </a:r>
            </a:p>
          </p:txBody>
        </p:sp>
        <p:sp>
          <p:nvSpPr>
            <p:cNvPr id="54" name="TextBox 53"/>
            <p:cNvSpPr txBox="1"/>
            <p:nvPr/>
          </p:nvSpPr>
          <p:spPr>
            <a:xfrm>
              <a:off x="2148272" y="1755715"/>
              <a:ext cx="1400512" cy="338554"/>
            </a:xfrm>
            <a:prstGeom prst="rect">
              <a:avLst/>
            </a:prstGeom>
            <a:noFill/>
          </p:spPr>
          <p:txBody>
            <a:bodyPr wrap="none" rtlCol="0">
              <a:spAutoFit/>
            </a:bodyPr>
            <a:lstStyle/>
            <a:p>
              <a:pPr algn="ctr"/>
              <a:r>
                <a:rPr lang="en-US" sz="1600" b="1" dirty="0">
                  <a:solidFill>
                    <a:srgbClr val="0070C0"/>
                  </a:solidFill>
                  <a:latin typeface="Segoe UI" pitchFamily="34" charset="0"/>
                  <a:ea typeface="Segoe UI" pitchFamily="34" charset="0"/>
                  <a:cs typeface="Segoe UI" pitchFamily="34" charset="0"/>
                </a:rPr>
                <a:t>On-Premises</a:t>
              </a:r>
            </a:p>
          </p:txBody>
        </p:sp>
        <p:sp>
          <p:nvSpPr>
            <p:cNvPr id="59" name="Left Brace 58"/>
            <p:cNvSpPr/>
            <p:nvPr/>
          </p:nvSpPr>
          <p:spPr>
            <a:xfrm>
              <a:off x="1752889" y="2274903"/>
              <a:ext cx="249429" cy="4027822"/>
            </a:xfrm>
            <a:prstGeom prst="leftBrace">
              <a:avLst>
                <a:gd name="adj1" fmla="val 0"/>
                <a:gd name="adj2" fmla="val 50000"/>
              </a:avLst>
            </a:prstGeom>
            <a:ln>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dirty="0">
                <a:latin typeface="Segoe UI" pitchFamily="34" charset="0"/>
                <a:ea typeface="Segoe UI" pitchFamily="34" charset="0"/>
                <a:cs typeface="Segoe UI" pitchFamily="34" charset="0"/>
              </a:endParaRPr>
            </a:p>
          </p:txBody>
        </p:sp>
      </p:grpSp>
      <p:grpSp>
        <p:nvGrpSpPr>
          <p:cNvPr id="62" name="Group 61"/>
          <p:cNvGrpSpPr/>
          <p:nvPr/>
        </p:nvGrpSpPr>
        <p:grpSpPr>
          <a:xfrm>
            <a:off x="8380875" y="1756150"/>
            <a:ext cx="2188701" cy="4545827"/>
            <a:chOff x="8383058" y="1755714"/>
            <a:chExt cx="2189271" cy="4547011"/>
          </a:xfrm>
        </p:grpSpPr>
        <p:sp>
          <p:nvSpPr>
            <p:cNvPr id="43" name="TextBox 64"/>
            <p:cNvSpPr txBox="1"/>
            <p:nvPr/>
          </p:nvSpPr>
          <p:spPr>
            <a:xfrm flipH="1">
              <a:off x="10156723" y="3592050"/>
              <a:ext cx="415606" cy="153133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dirty="0">
                  <a:solidFill>
                    <a:srgbClr val="0070C0"/>
                  </a:solidFill>
                  <a:latin typeface="Segoe UI" pitchFamily="34" charset="0"/>
                  <a:ea typeface="Segoe UI" pitchFamily="34" charset="0"/>
                  <a:cs typeface="Segoe UI" pitchFamily="34" charset="0"/>
                </a:rPr>
                <a:t>Vendor Manages</a:t>
              </a:r>
            </a:p>
          </p:txBody>
        </p:sp>
        <p:grpSp>
          <p:nvGrpSpPr>
            <p:cNvPr id="44" name="Group 43"/>
            <p:cNvGrpSpPr/>
            <p:nvPr/>
          </p:nvGrpSpPr>
          <p:grpSpPr>
            <a:xfrm>
              <a:off x="8383058" y="2274903"/>
              <a:ext cx="1638240" cy="4019550"/>
              <a:chOff x="6991290" y="2381250"/>
              <a:chExt cx="1371600" cy="4019550"/>
            </a:xfrm>
          </p:grpSpPr>
          <p:sp>
            <p:nvSpPr>
              <p:cNvPr id="45" name="Rounded Rectangle 44"/>
              <p:cNvSpPr/>
              <p:nvPr/>
            </p:nvSpPr>
            <p:spPr>
              <a:xfrm>
                <a:off x="6991290" y="5564983"/>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Storage</a:t>
                </a:r>
              </a:p>
            </p:txBody>
          </p:sp>
          <p:sp>
            <p:nvSpPr>
              <p:cNvPr id="46" name="Rounded Rectangle 45"/>
              <p:cNvSpPr/>
              <p:nvPr/>
            </p:nvSpPr>
            <p:spPr>
              <a:xfrm>
                <a:off x="6991290" y="5110164"/>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Servers</a:t>
                </a:r>
              </a:p>
            </p:txBody>
          </p:sp>
          <p:sp>
            <p:nvSpPr>
              <p:cNvPr id="47" name="Rounded Rectangle 46"/>
              <p:cNvSpPr/>
              <p:nvPr/>
            </p:nvSpPr>
            <p:spPr>
              <a:xfrm>
                <a:off x="6991290" y="6019800"/>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Networking</a:t>
                </a:r>
              </a:p>
            </p:txBody>
          </p:sp>
          <p:sp>
            <p:nvSpPr>
              <p:cNvPr id="48" name="Rounded Rectangle 47"/>
              <p:cNvSpPr/>
              <p:nvPr/>
            </p:nvSpPr>
            <p:spPr>
              <a:xfrm>
                <a:off x="6991290" y="4200526"/>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O/S</a:t>
                </a:r>
              </a:p>
            </p:txBody>
          </p:sp>
          <p:sp>
            <p:nvSpPr>
              <p:cNvPr id="49" name="Rounded Rectangle 48"/>
              <p:cNvSpPr/>
              <p:nvPr/>
            </p:nvSpPr>
            <p:spPr>
              <a:xfrm>
                <a:off x="6991290" y="3745707"/>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Middleware</a:t>
                </a:r>
              </a:p>
            </p:txBody>
          </p:sp>
          <p:sp>
            <p:nvSpPr>
              <p:cNvPr id="50" name="Rounded Rectangle 49"/>
              <p:cNvSpPr/>
              <p:nvPr/>
            </p:nvSpPr>
            <p:spPr>
              <a:xfrm>
                <a:off x="6991290" y="4655345"/>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dirty="0">
                    <a:solidFill>
                      <a:schemeClr val="bg1"/>
                    </a:solidFill>
                    <a:latin typeface="Segoe UI" pitchFamily="34" charset="0"/>
                    <a:ea typeface="Segoe UI" pitchFamily="34" charset="0"/>
                    <a:cs typeface="Segoe UI" pitchFamily="34" charset="0"/>
                  </a:rPr>
                  <a:t>Virtualization</a:t>
                </a:r>
              </a:p>
            </p:txBody>
          </p:sp>
          <p:sp>
            <p:nvSpPr>
              <p:cNvPr id="51" name="Rounded Rectangle 50"/>
              <p:cNvSpPr/>
              <p:nvPr/>
            </p:nvSpPr>
            <p:spPr>
              <a:xfrm>
                <a:off x="6991290" y="2381250"/>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dirty="0">
                    <a:solidFill>
                      <a:schemeClr val="bg1"/>
                    </a:solidFill>
                    <a:latin typeface="Segoe UI" pitchFamily="34" charset="0"/>
                    <a:ea typeface="Segoe UI" pitchFamily="34" charset="0"/>
                    <a:cs typeface="Segoe UI" pitchFamily="34" charset="0"/>
                  </a:rPr>
                  <a:t>Applications</a:t>
                </a:r>
              </a:p>
            </p:txBody>
          </p:sp>
          <p:sp>
            <p:nvSpPr>
              <p:cNvPr id="52" name="Rounded Rectangle 51"/>
              <p:cNvSpPr/>
              <p:nvPr/>
            </p:nvSpPr>
            <p:spPr>
              <a:xfrm>
                <a:off x="6991290" y="3290888"/>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Runtime</a:t>
                </a:r>
              </a:p>
            </p:txBody>
          </p:sp>
          <p:sp>
            <p:nvSpPr>
              <p:cNvPr id="53" name="Rounded Rectangle 52"/>
              <p:cNvSpPr/>
              <p:nvPr/>
            </p:nvSpPr>
            <p:spPr>
              <a:xfrm>
                <a:off x="6991290" y="2836069"/>
                <a:ext cx="1371600" cy="381000"/>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500" dirty="0">
                    <a:solidFill>
                      <a:schemeClr val="bg1"/>
                    </a:solidFill>
                    <a:latin typeface="Segoe UI" pitchFamily="34" charset="0"/>
                    <a:ea typeface="Segoe UI" pitchFamily="34" charset="0"/>
                    <a:cs typeface="Segoe UI" pitchFamily="34" charset="0"/>
                  </a:rPr>
                  <a:t>Data</a:t>
                </a:r>
              </a:p>
            </p:txBody>
          </p:sp>
        </p:grpSp>
        <p:sp>
          <p:nvSpPr>
            <p:cNvPr id="57" name="TextBox 56"/>
            <p:cNvSpPr txBox="1"/>
            <p:nvPr/>
          </p:nvSpPr>
          <p:spPr>
            <a:xfrm>
              <a:off x="8677034" y="1755714"/>
              <a:ext cx="1050288" cy="500137"/>
            </a:xfrm>
            <a:prstGeom prst="rect">
              <a:avLst/>
            </a:prstGeom>
            <a:noFill/>
          </p:spPr>
          <p:txBody>
            <a:bodyPr wrap="none" rtlCol="0">
              <a:spAutoFit/>
            </a:bodyPr>
            <a:lstStyle/>
            <a:p>
              <a:pPr algn="ctr"/>
              <a:r>
                <a:rPr lang="en-US" sz="1600" b="1" dirty="0">
                  <a:solidFill>
                    <a:srgbClr val="0070C0"/>
                  </a:solidFill>
                  <a:latin typeface="Segoe UI" pitchFamily="34" charset="0"/>
                  <a:ea typeface="Segoe UI" pitchFamily="34" charset="0"/>
                  <a:cs typeface="Segoe UI" pitchFamily="34" charset="0"/>
                </a:rPr>
                <a:t>Software</a:t>
              </a:r>
              <a:br>
                <a:rPr lang="en-US" sz="1600" b="1" dirty="0">
                  <a:solidFill>
                    <a:srgbClr val="0070C0"/>
                  </a:solidFill>
                  <a:latin typeface="Segoe UI" pitchFamily="34" charset="0"/>
                  <a:ea typeface="Segoe UI" pitchFamily="34" charset="0"/>
                  <a:cs typeface="Segoe UI" pitchFamily="34" charset="0"/>
                </a:rPr>
              </a:br>
              <a:r>
                <a:rPr lang="en-US" sz="1050" b="1" dirty="0">
                  <a:solidFill>
                    <a:srgbClr val="0070C0"/>
                  </a:solidFill>
                  <a:latin typeface="Segoe UI" pitchFamily="34" charset="0"/>
                  <a:ea typeface="Segoe UI" pitchFamily="34" charset="0"/>
                  <a:cs typeface="Segoe UI" pitchFamily="34" charset="0"/>
                </a:rPr>
                <a:t>as a Service</a:t>
              </a:r>
            </a:p>
          </p:txBody>
        </p:sp>
        <p:sp>
          <p:nvSpPr>
            <p:cNvPr id="60" name="Left Brace 59"/>
            <p:cNvSpPr/>
            <p:nvPr/>
          </p:nvSpPr>
          <p:spPr>
            <a:xfrm flipH="1">
              <a:off x="10034002" y="2261869"/>
              <a:ext cx="228070" cy="4040856"/>
            </a:xfrm>
            <a:prstGeom prst="leftBrace">
              <a:avLst>
                <a:gd name="adj1" fmla="val 0"/>
                <a:gd name="adj2" fmla="val 50000"/>
              </a:avLst>
            </a:prstGeom>
            <a:ln>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dirty="0">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1681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down)">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down)">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to use Public Cloud Solutions</a:t>
            </a:r>
          </a:p>
        </p:txBody>
      </p:sp>
      <p:sp>
        <p:nvSpPr>
          <p:cNvPr id="4" name="Text Placeholder 3"/>
          <p:cNvSpPr>
            <a:spLocks noGrp="1"/>
          </p:cNvSpPr>
          <p:nvPr>
            <p:ph type="body" sz="quarter" idx="14"/>
          </p:nvPr>
        </p:nvSpPr>
        <p:spPr/>
        <p:txBody>
          <a:bodyPr>
            <a:normAutofit lnSpcReduction="10000"/>
          </a:bodyPr>
          <a:lstStyle/>
          <a:p>
            <a:r>
              <a:rPr lang="en-US" dirty="0"/>
              <a:t>Different organizations have different priorities and can operate services/datacenters at different price points</a:t>
            </a:r>
          </a:p>
          <a:p>
            <a:r>
              <a:rPr lang="en-US" dirty="0"/>
              <a:t>Requirements for resiliency that may not be possible on-premises because of infrastructure constraints</a:t>
            </a:r>
          </a:p>
          <a:p>
            <a:r>
              <a:rPr lang="en-US" dirty="0"/>
              <a:t>Key differentiator is Public Cloud solutions charge you based on consumption</a:t>
            </a:r>
          </a:p>
          <a:p>
            <a:pPr lvl="1"/>
            <a:r>
              <a:rPr lang="en-US" dirty="0"/>
              <a:t>If I consume 100 TB of storage I pay for 100 TB and not the 500 TB I may need in the future</a:t>
            </a:r>
          </a:p>
          <a:p>
            <a:pPr lvl="1"/>
            <a:r>
              <a:rPr lang="en-US" dirty="0"/>
              <a:t>If a virtual machine runs for 12 hours a month I pay for the 12 hours it is running only</a:t>
            </a:r>
          </a:p>
          <a:p>
            <a:r>
              <a:rPr lang="en-US" dirty="0"/>
              <a:t>The fact you pay only when its needed means Public Cloud fits a number of key scenarios perfectly</a:t>
            </a:r>
          </a:p>
          <a:p>
            <a:r>
              <a:rPr lang="en-US" dirty="0"/>
              <a:t>Agility for service delivery</a:t>
            </a:r>
          </a:p>
          <a:p>
            <a:endParaRPr lang="en-US" dirty="0"/>
          </a:p>
        </p:txBody>
      </p:sp>
    </p:spTree>
    <p:extLst>
      <p:ext uri="{BB962C8B-B14F-4D97-AF65-F5344CB8AC3E}">
        <p14:creationId xmlns:p14="http://schemas.microsoft.com/office/powerpoint/2010/main" val="3323224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Scenarios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789" y="1031692"/>
            <a:ext cx="7425385" cy="5356417"/>
          </a:xfrm>
          <a:prstGeom prst="rect">
            <a:avLst/>
          </a:prstGeom>
        </p:spPr>
      </p:pic>
    </p:spTree>
    <p:extLst>
      <p:ext uri="{BB962C8B-B14F-4D97-AF65-F5344CB8AC3E}">
        <p14:creationId xmlns:p14="http://schemas.microsoft.com/office/powerpoint/2010/main" val="71188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Usage Scenarios</a:t>
            </a:r>
          </a:p>
        </p:txBody>
      </p:sp>
      <p:sp>
        <p:nvSpPr>
          <p:cNvPr id="3" name="Content Placeholder 2"/>
          <p:cNvSpPr>
            <a:spLocks noGrp="1"/>
          </p:cNvSpPr>
          <p:nvPr>
            <p:ph idx="1"/>
          </p:nvPr>
        </p:nvSpPr>
        <p:spPr/>
        <p:txBody>
          <a:bodyPr/>
          <a:lstStyle/>
          <a:p>
            <a:r>
              <a:rPr lang="en-US" dirty="0"/>
              <a:t>Test and development</a:t>
            </a:r>
          </a:p>
          <a:p>
            <a:pPr lvl="1"/>
            <a:r>
              <a:rPr lang="en-US" dirty="0"/>
              <a:t>For final testing the environment should match production but most aspects are independent of hypervisor</a:t>
            </a:r>
          </a:p>
          <a:p>
            <a:r>
              <a:rPr lang="en-US" dirty="0"/>
              <a:t>Disaster Recovery</a:t>
            </a:r>
          </a:p>
          <a:p>
            <a:r>
              <a:rPr lang="en-US" dirty="0"/>
              <a:t>DMZ scenarios</a:t>
            </a:r>
          </a:p>
          <a:p>
            <a:r>
              <a:rPr lang="en-US" dirty="0"/>
              <a:t>Special projects and new applications</a:t>
            </a:r>
          </a:p>
          <a:p>
            <a:r>
              <a:rPr lang="en-US" dirty="0"/>
              <a:t>Lift &amp; shift of tier 1 applications</a:t>
            </a:r>
          </a:p>
          <a:p>
            <a:r>
              <a:rPr lang="en-US" dirty="0"/>
              <a:t>Some organizations are cloud first and want to get out of the datacenter business</a:t>
            </a:r>
          </a:p>
        </p:txBody>
      </p:sp>
    </p:spTree>
    <p:extLst>
      <p:ext uri="{BB962C8B-B14F-4D97-AF65-F5344CB8AC3E}">
        <p14:creationId xmlns:p14="http://schemas.microsoft.com/office/powerpoint/2010/main" val="924306100"/>
      </p:ext>
    </p:extLst>
  </p:cSld>
  <p:clrMapOvr>
    <a:masterClrMapping/>
  </p:clrMapOvr>
</p:sld>
</file>

<file path=ppt/theme/theme1.xml><?xml version="1.0" encoding="utf-8"?>
<a:theme xmlns:a="http://schemas.openxmlformats.org/drawingml/2006/main" name="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MTC_FY15_PPT_WIDE-final2" id="{92EE5ED7-DD25-4376-ACED-8A61B6A5F124}" vid="{0CBCB44F-D95B-4236-B6F9-02835782DBB3}"/>
    </a:ext>
  </a:extLst>
</a:theme>
</file>

<file path=ppt/theme/theme2.xml><?xml version="1.0" encoding="utf-8"?>
<a:theme xmlns:a="http://schemas.openxmlformats.org/drawingml/2006/main" name="Office Theme">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isibility xmlns="98786dc9-0908-419e-a469-73f7f6d4711b">MTC Only</Visibility>
    <LikesCount xmlns="http://schemas.microsoft.com/sharepoint/v3" xsi:nil="true"/>
    <Ratings xmlns="http://schemas.microsoft.com/sharepoint/v3" xsi:nil="true"/>
    <LikedBy xmlns="http://schemas.microsoft.com/sharepoint/v3">
      <UserInfo>
        <DisplayName/>
        <AccountId xsi:nil="true"/>
        <AccountType/>
      </UserInfo>
    </LikedBy>
    <Permission_x0020_Updates_x0020_for_x0020_Visibility xmlns="10759bc7-6ae1-4416-bff5-ad2b61d8560a">
      <Url xsi:nil="true"/>
      <Description xsi:nil="true"/>
    </Permission_x0020_Updates_x0020_for_x0020_Visibility>
    <Pack_x0020_Status xmlns="98786dc9-0908-419e-a469-73f7f6d4711b" xsi:nil="true"/>
    <RatedBy xmlns="http://schemas.microsoft.com/sharepoint/v3">
      <UserInfo>
        <DisplayName/>
        <AccountId xsi:nil="true"/>
        <AccountType/>
      </UserInfo>
    </RatedBy>
    <IconOverlay xmlns="http://schemas.microsoft.com/sharepoint/v4"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F813899E90D343892DB9711864C15D" ma:contentTypeVersion="30" ma:contentTypeDescription="Create a new document." ma:contentTypeScope="" ma:versionID="4d1676ae3729631458c99bebdfb12de2">
  <xsd:schema xmlns:xsd="http://www.w3.org/2001/XMLSchema" xmlns:xs="http://www.w3.org/2001/XMLSchema" xmlns:p="http://schemas.microsoft.com/office/2006/metadata/properties" xmlns:ns1="http://schemas.microsoft.com/sharepoint/v3" xmlns:ns2="fc82ed95-92bb-47fd-8c80-f5e1b8d95dc8" xmlns:ns3="98786dc9-0908-419e-a469-73f7f6d4711b" xmlns:ns4="10759bc7-6ae1-4416-bff5-ad2b61d8560a" xmlns:ns5="http://schemas.microsoft.com/sharepoint/v4" targetNamespace="http://schemas.microsoft.com/office/2006/metadata/properties" ma:root="true" ma:fieldsID="ce5ac1f6873725a1a5ca16f2f6d474e6" ns1:_="" ns2:_="" ns3:_="" ns4:_="" ns5:_="">
    <xsd:import namespace="http://schemas.microsoft.com/sharepoint/v3"/>
    <xsd:import namespace="fc82ed95-92bb-47fd-8c80-f5e1b8d95dc8"/>
    <xsd:import namespace="98786dc9-0908-419e-a469-73f7f6d4711b"/>
    <xsd:import namespace="10759bc7-6ae1-4416-bff5-ad2b61d8560a"/>
    <xsd:import namespace="http://schemas.microsoft.com/sharepoint/v4"/>
    <xsd:element name="properties">
      <xsd:complexType>
        <xsd:sequence>
          <xsd:element name="documentManagement">
            <xsd:complexType>
              <xsd:all>
                <xsd:element ref="ns2:SharedWithUsers" minOccurs="0"/>
                <xsd:element ref="ns2:SharedWithDetails" minOccurs="0"/>
                <xsd:element ref="ns1:AverageRating" minOccurs="0"/>
                <xsd:element ref="ns1:RatingCount" minOccurs="0"/>
                <xsd:element ref="ns1:RatedBy" minOccurs="0"/>
                <xsd:element ref="ns1:Ratings" minOccurs="0"/>
                <xsd:element ref="ns1:LikesCount" minOccurs="0"/>
                <xsd:element ref="ns1:LikedBy" minOccurs="0"/>
                <xsd:element ref="ns3:Pack_x0020_Status" minOccurs="0"/>
                <xsd:element ref="ns3:Visibility" minOccurs="0"/>
                <xsd:element ref="ns4:Permission_x0020_Updates_x0020_for_x0020_Visibility" minOccurs="0"/>
                <xsd:element ref="ns5:IconOverlay"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0" nillable="true" ma:displayName="Rating (0-5)" ma:decimals="2" ma:description="Average value of all the ratings that have been submitted" ma:internalName="AverageRating" ma:readOnly="true">
      <xsd:simpleType>
        <xsd:restriction base="dms:Number"/>
      </xsd:simpleType>
    </xsd:element>
    <xsd:element name="RatingCount" ma:index="11" nillable="true" ma:displayName="Number of Ratings" ma:decimals="0" ma:description="Number of ratings submitted" ma:internalName="RatingCount" ma:readOnly="true">
      <xsd:simpleType>
        <xsd:restriction base="dms:Number"/>
      </xsd:simpleType>
    </xsd:element>
    <xsd:element name="RatedBy" ma:index="12"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3" nillable="true" ma:displayName="User ratings" ma:description="User ratings for the item" ma:hidden="true" ma:internalName="Ratings">
      <xsd:simpleType>
        <xsd:restriction base="dms:Note"/>
      </xsd:simpleType>
    </xsd:element>
    <xsd:element name="LikesCount" ma:index="14" nillable="true" ma:displayName="Number of Likes" ma:internalName="LikesCount">
      <xsd:simpleType>
        <xsd:restriction base="dms:Unknown"/>
      </xsd:simpleType>
    </xsd:element>
    <xsd:element name="LikedBy" ma:index="1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82ed95-92bb-47fd-8c80-f5e1b8d95dc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22" nillable="true" ma:displayName="Last Shared By User" ma:description="" ma:internalName="LastSharedByUser" ma:readOnly="true">
      <xsd:simpleType>
        <xsd:restriction base="dms:Note">
          <xsd:maxLength value="255"/>
        </xsd:restriction>
      </xsd:simpleType>
    </xsd:element>
    <xsd:element name="LastSharedByTime" ma:index="2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8786dc9-0908-419e-a469-73f7f6d4711b" elementFormDefault="qualified">
    <xsd:import namespace="http://schemas.microsoft.com/office/2006/documentManagement/types"/>
    <xsd:import namespace="http://schemas.microsoft.com/office/infopath/2007/PartnerControls"/>
    <xsd:element name="Pack_x0020_Status" ma:index="16" nillable="true" ma:displayName="Pack Status" ma:list="{ba297dbb-59c7-4a46-9620-6ab470ac2301}" ma:internalName="Pack_x0020_Status" ma:showField="Title" ma:web="98786dc9-0908-419e-a469-73f7f6d4711b">
      <xsd:simpleType>
        <xsd:restriction base="dms:Lookup"/>
      </xsd:simpleType>
    </xsd:element>
    <xsd:element name="Visibility" ma:index="17" nillable="true" ma:displayName="Visibility" ma:default="MTC Only" ma:format="Dropdown" ma:internalName="Visibility">
      <xsd:simpleType>
        <xsd:restriction base="dms:Choice">
          <xsd:enumeration value="MTC Only"/>
          <xsd:enumeration value="Public"/>
        </xsd:restriction>
      </xsd:simpleType>
    </xsd:element>
  </xsd:schema>
  <xsd:schema xmlns:xsd="http://www.w3.org/2001/XMLSchema" xmlns:xs="http://www.w3.org/2001/XMLSchema" xmlns:dms="http://schemas.microsoft.com/office/2006/documentManagement/types" xmlns:pc="http://schemas.microsoft.com/office/infopath/2007/PartnerControls" targetNamespace="10759bc7-6ae1-4416-bff5-ad2b61d8560a" elementFormDefault="qualified">
    <xsd:import namespace="http://schemas.microsoft.com/office/2006/documentManagement/types"/>
    <xsd:import namespace="http://schemas.microsoft.com/office/infopath/2007/PartnerControls"/>
    <xsd:element name="Permission_x0020_Updates_x0020_for_x0020_Visibility" ma:index="18" nillable="true" ma:displayName="Permission Updates for Visibility" ma:internalName="Permission_x0020_Updates_x0020_for_x0020_Visibility">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BED958-3013-485B-9BC2-636E8B0C4ED2}">
  <ds:schemaRefs>
    <ds:schemaRef ds:uri="http://schemas.microsoft.com/office/2006/documentManagement/types"/>
    <ds:schemaRef ds:uri="http://schemas.microsoft.com/sharepoint/v3"/>
    <ds:schemaRef ds:uri="http://purl.org/dc/elements/1.1/"/>
    <ds:schemaRef ds:uri="http://schemas.microsoft.com/office/infopath/2007/PartnerControls"/>
    <ds:schemaRef ds:uri="http://schemas.openxmlformats.org/package/2006/metadata/core-properties"/>
    <ds:schemaRef ds:uri="http://schemas.microsoft.com/sharepoint/v4"/>
    <ds:schemaRef ds:uri="http://purl.org/dc/dcmitype/"/>
    <ds:schemaRef ds:uri="fc82ed95-92bb-47fd-8c80-f5e1b8d95dc8"/>
    <ds:schemaRef ds:uri="http://purl.org/dc/terms/"/>
    <ds:schemaRef ds:uri="98786dc9-0908-419e-a469-73f7f6d4711b"/>
    <ds:schemaRef ds:uri="10759bc7-6ae1-4416-bff5-ad2b61d8560a"/>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25A9F0D-24E5-40D9-8E56-0BE2C9BF21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c82ed95-92bb-47fd-8c80-f5e1b8d95dc8"/>
    <ds:schemaRef ds:uri="98786dc9-0908-419e-a469-73f7f6d4711b"/>
    <ds:schemaRef ds:uri="10759bc7-6ae1-4416-bff5-ad2b61d8560a"/>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223830-9F33-4368-A3B7-5639FA2C1F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FY15 MTC PPT Template_WIDE</Template>
  <TotalTime>0</TotalTime>
  <Words>6365</Words>
  <Application>Microsoft Office PowerPoint</Application>
  <PresentationFormat>Custom</PresentationFormat>
  <Paragraphs>1292</Paragraphs>
  <Slides>57</Slides>
  <Notes>46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Arial</vt:lpstr>
      <vt:lpstr>Arial Unicode MS</vt:lpstr>
      <vt:lpstr>Calibri</vt:lpstr>
      <vt:lpstr>Consolas</vt:lpstr>
      <vt:lpstr>Courier New</vt:lpstr>
      <vt:lpstr>Lucida Console</vt:lpstr>
      <vt:lpstr>Myanmar Text</vt:lpstr>
      <vt:lpstr>Segoe UI</vt:lpstr>
      <vt:lpstr>Segoe UI Light</vt:lpstr>
      <vt:lpstr>Segoe UI Semibold</vt:lpstr>
      <vt:lpstr>Times New Roman</vt:lpstr>
      <vt:lpstr>Trebuchet MS</vt:lpstr>
      <vt:lpstr>Verdana</vt:lpstr>
      <vt:lpstr>Wingdings</vt:lpstr>
      <vt:lpstr>FY15 MTC</vt:lpstr>
      <vt:lpstr>Azure Infrastructure Workshop</vt:lpstr>
      <vt:lpstr>Agenda</vt:lpstr>
      <vt:lpstr>About Brad</vt:lpstr>
      <vt:lpstr>Types of Cloud and Cloud Service</vt:lpstr>
      <vt:lpstr>Cloud Services</vt:lpstr>
      <vt:lpstr>Types of “as a Service”</vt:lpstr>
      <vt:lpstr>When to use Public Cloud Solutions</vt:lpstr>
      <vt:lpstr>Key Scenarios</vt:lpstr>
      <vt:lpstr>Example Usage Scenarios</vt:lpstr>
      <vt:lpstr>Azure Fundamentals</vt:lpstr>
      <vt:lpstr>Azure Services</vt:lpstr>
      <vt:lpstr>How to get Azure?</vt:lpstr>
      <vt:lpstr>Account Setup Methodology</vt:lpstr>
      <vt:lpstr>Limits and Quotas</vt:lpstr>
      <vt:lpstr>IaaS in 4 words</vt:lpstr>
      <vt:lpstr>What are the costs?</vt:lpstr>
      <vt:lpstr>Azure costs and licenses</vt:lpstr>
      <vt:lpstr>Azure Regions</vt:lpstr>
      <vt:lpstr>Region pairings</vt:lpstr>
      <vt:lpstr>Azure Portals</vt:lpstr>
      <vt:lpstr>Lab</vt:lpstr>
      <vt:lpstr>VMs with Azure IaaS</vt:lpstr>
      <vt:lpstr>Azure VM Hosting Infrastructure</vt:lpstr>
      <vt:lpstr>Azure VM Characteristics</vt:lpstr>
      <vt:lpstr>Availability Sets</vt:lpstr>
      <vt:lpstr>Don’t mix workloads in Availability Set</vt:lpstr>
      <vt:lpstr>IaaS VM Service Level Agreement</vt:lpstr>
      <vt:lpstr>Using the Marketplace Templates</vt:lpstr>
      <vt:lpstr>Using a Custom Template</vt:lpstr>
      <vt:lpstr>VM Agent</vt:lpstr>
      <vt:lpstr>VM Extensions</vt:lpstr>
      <vt:lpstr>Use of Cloud Services</vt:lpstr>
      <vt:lpstr>What is Azure Resource Manager?</vt:lpstr>
      <vt:lpstr>IaaS with ARM</vt:lpstr>
      <vt:lpstr>Creating a VM using the Portal</vt:lpstr>
      <vt:lpstr>AzureRM PowerShell</vt:lpstr>
      <vt:lpstr>Lab</vt:lpstr>
      <vt:lpstr>JSON Templates for Creation</vt:lpstr>
      <vt:lpstr>Lab</vt:lpstr>
      <vt:lpstr>Using Azure Storage</vt:lpstr>
      <vt:lpstr>Azure Storage 101</vt:lpstr>
      <vt:lpstr>Storage Accounts</vt:lpstr>
      <vt:lpstr>Virtual Machine Storage</vt:lpstr>
      <vt:lpstr>Types of caching</vt:lpstr>
      <vt:lpstr>Premium Storage</vt:lpstr>
      <vt:lpstr>Fixed VHD in Azure</vt:lpstr>
      <vt:lpstr>Volume size requirements larger than 1 TB</vt:lpstr>
      <vt:lpstr>Best Practices for Storage Resiliency in Availability Sets</vt:lpstr>
      <vt:lpstr>Customer VM Configurations: Single Storage Scale Unit</vt:lpstr>
      <vt:lpstr>Customer VM Configurations: Single Storage Account</vt:lpstr>
      <vt:lpstr>Customer VM Configurations: Shared Storage Accounts</vt:lpstr>
      <vt:lpstr>Availability Set with Managed Disks</vt:lpstr>
      <vt:lpstr>Lab</vt:lpstr>
      <vt:lpstr>Copy between Storage Accounts</vt:lpstr>
      <vt:lpstr>Graphical Tools for Azure Storage Management</vt:lpstr>
      <vt:lpstr>Import and Export to Azure</vt:lpstr>
      <vt:lpstr>StorSimple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MTC Azure Infrastructure Workshop</dc:title>
  <dc:creator/>
  <cp:lastModifiedBy/>
  <cp:revision>3</cp:revision>
  <dcterms:created xsi:type="dcterms:W3CDTF">2015-09-30T07:30:42Z</dcterms:created>
  <dcterms:modified xsi:type="dcterms:W3CDTF">2017-01-31T16:31:41Z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0x010100AFF813899E90D343892DB9711864C15D</vt:lpwstr>
  </property>
  <property fmtid="{D5CDD505-2E9C-101B-9397-08002B2CF9AE}" pid="3" name="IsMyDocuments">
    <vt:bool>true</vt:bool>
  </property>
  <property fmtid="{D5CDD505-2E9C-101B-9397-08002B2CF9AE}" pid="4" name="TaxKeyword">
    <vt:lpwstr/>
  </property>
  <property fmtid="{D5CDD505-2E9C-101B-9397-08002B2CF9AE}" pid="5" name="TaxKeywordTaxHTField">
    <vt:lpwstr/>
  </property>
  <property fmtid="{D5CDD505-2E9C-101B-9397-08002B2CF9AE}" pid="6" name="TaxCatchAll">
    <vt:lpwstr/>
  </property>
  <property fmtid="{D5CDD505-2E9C-101B-9397-08002B2CF9AE}" pid="7" name="Owner (People and Groups)">
    <vt:lpwstr>72;#John Savill</vt:lpwstr>
  </property>
  <property fmtid="{D5CDD505-2E9C-101B-9397-08002B2CF9AE}" pid="8" name="Flatten Lookups for Content Type">
    <vt:lpwstr>, </vt:lpwstr>
  </property>
</Properties>
</file>